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Inter" panose="020B0604020202020204" charset="0"/>
      <p:regular r:id="rId20"/>
    </p:embeddedFont>
    <p:embeddedFont>
      <p:font typeface="Inter Bold" panose="020B0604020202020204" charset="0"/>
      <p:regular r:id="rId21"/>
    </p:embeddedFont>
    <p:embeddedFont>
      <p:font typeface="Open Sans 1" panose="020B0604020202020204" charset="0"/>
      <p:regular r:id="rId22"/>
    </p:embeddedFont>
    <p:embeddedFont>
      <p:font typeface="Open Sans 1 Bold" panose="020B0604020202020204" charset="0"/>
      <p:regular r:id="rId23"/>
    </p:embeddedFont>
    <p:embeddedFont>
      <p:font typeface="Open Sans 2" panose="020B0604020202020204" charset="0"/>
      <p:regular r:id="rId24"/>
    </p:embeddedFont>
    <p:embeddedFont>
      <p:font typeface="Open Sans 2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AC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3716000" cy="10287000"/>
            <a:chOff x="0" y="0"/>
            <a:chExt cx="3612444" cy="2709333"/>
          </a:xfrm>
        </p:grpSpPr>
        <p:sp>
          <p:nvSpPr>
            <p:cNvPr id="3" name="Freeform 3"/>
            <p:cNvSpPr/>
            <p:nvPr/>
          </p:nvSpPr>
          <p:spPr>
            <a:xfrm>
              <a:off x="0" y="0"/>
              <a:ext cx="3612445" cy="2709333"/>
            </a:xfrm>
            <a:custGeom>
              <a:avLst/>
              <a:gdLst/>
              <a:ahLst/>
              <a:cxnLst/>
              <a:rect l="l" t="t" r="r" b="b"/>
              <a:pathLst>
                <a:path w="3612445" h="2709333">
                  <a:moveTo>
                    <a:pt x="0" y="0"/>
                  </a:moveTo>
                  <a:lnTo>
                    <a:pt x="3612445" y="0"/>
                  </a:lnTo>
                  <a:lnTo>
                    <a:pt x="3612445" y="2709333"/>
                  </a:lnTo>
                  <a:lnTo>
                    <a:pt x="0" y="2709333"/>
                  </a:lnTo>
                  <a:close/>
                </a:path>
              </a:pathLst>
            </a:custGeom>
            <a:solidFill>
              <a:srgbClr val="1C0D08"/>
            </a:solidFill>
          </p:spPr>
          <p:txBody>
            <a:bodyPr/>
            <a:lstStyle/>
            <a:p>
              <a:endParaRPr lang="en-ZA"/>
            </a:p>
          </p:txBody>
        </p:sp>
        <p:sp>
          <p:nvSpPr>
            <p:cNvPr id="4" name="TextBox 4"/>
            <p:cNvSpPr txBox="1"/>
            <p:nvPr/>
          </p:nvSpPr>
          <p:spPr>
            <a:xfrm>
              <a:off x="0" y="-38100"/>
              <a:ext cx="3612444" cy="274743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694279" y="4610694"/>
            <a:ext cx="7593721" cy="5676306"/>
          </a:xfrm>
          <a:custGeom>
            <a:avLst/>
            <a:gdLst/>
            <a:ahLst/>
            <a:cxnLst/>
            <a:rect l="l" t="t" r="r" b="b"/>
            <a:pathLst>
              <a:path w="7593721" h="5676306">
                <a:moveTo>
                  <a:pt x="0" y="0"/>
                </a:moveTo>
                <a:lnTo>
                  <a:pt x="7593721" y="0"/>
                </a:lnTo>
                <a:lnTo>
                  <a:pt x="7593721" y="5676306"/>
                </a:lnTo>
                <a:lnTo>
                  <a:pt x="0" y="5676306"/>
                </a:lnTo>
                <a:lnTo>
                  <a:pt x="0" y="0"/>
                </a:lnTo>
                <a:close/>
              </a:path>
            </a:pathLst>
          </a:custGeom>
          <a:blipFill>
            <a:blip r:embed="rId2"/>
            <a:stretch>
              <a:fillRect/>
            </a:stretch>
          </a:blipFill>
        </p:spPr>
        <p:txBody>
          <a:bodyPr/>
          <a:lstStyle/>
          <a:p>
            <a:endParaRPr lang="en-ZA"/>
          </a:p>
        </p:txBody>
      </p:sp>
      <p:sp>
        <p:nvSpPr>
          <p:cNvPr id="6" name="Freeform 6"/>
          <p:cNvSpPr/>
          <p:nvPr/>
        </p:nvSpPr>
        <p:spPr>
          <a:xfrm>
            <a:off x="1911078" y="7744059"/>
            <a:ext cx="648123" cy="648123"/>
          </a:xfrm>
          <a:custGeom>
            <a:avLst/>
            <a:gdLst/>
            <a:ahLst/>
            <a:cxnLst/>
            <a:rect l="l" t="t" r="r" b="b"/>
            <a:pathLst>
              <a:path w="648123" h="648123">
                <a:moveTo>
                  <a:pt x="0" y="0"/>
                </a:moveTo>
                <a:lnTo>
                  <a:pt x="648123" y="0"/>
                </a:lnTo>
                <a:lnTo>
                  <a:pt x="648123" y="648123"/>
                </a:lnTo>
                <a:lnTo>
                  <a:pt x="0" y="64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7" name="Freeform 7"/>
          <p:cNvSpPr/>
          <p:nvPr/>
        </p:nvSpPr>
        <p:spPr>
          <a:xfrm flipH="1">
            <a:off x="152039" y="-483137"/>
            <a:ext cx="6763111" cy="3023674"/>
          </a:xfrm>
          <a:custGeom>
            <a:avLst/>
            <a:gdLst/>
            <a:ahLst/>
            <a:cxnLst/>
            <a:rect l="l" t="t" r="r" b="b"/>
            <a:pathLst>
              <a:path w="6763111" h="3023674">
                <a:moveTo>
                  <a:pt x="6763111" y="0"/>
                </a:moveTo>
                <a:lnTo>
                  <a:pt x="0" y="0"/>
                </a:lnTo>
                <a:lnTo>
                  <a:pt x="0" y="3023674"/>
                </a:lnTo>
                <a:lnTo>
                  <a:pt x="6763111" y="3023674"/>
                </a:lnTo>
                <a:lnTo>
                  <a:pt x="6763111" y="0"/>
                </a:lnTo>
                <a:close/>
              </a:path>
            </a:pathLst>
          </a:custGeom>
          <a:blipFill>
            <a:blip r:embed="rId5"/>
            <a:stretch>
              <a:fillRect/>
            </a:stretch>
          </a:blipFill>
        </p:spPr>
        <p:txBody>
          <a:bodyPr/>
          <a:lstStyle/>
          <a:p>
            <a:endParaRPr lang="en-ZA"/>
          </a:p>
        </p:txBody>
      </p:sp>
      <p:grpSp>
        <p:nvGrpSpPr>
          <p:cNvPr id="8" name="Group 8"/>
          <p:cNvGrpSpPr/>
          <p:nvPr/>
        </p:nvGrpSpPr>
        <p:grpSpPr>
          <a:xfrm>
            <a:off x="4113726" y="6941920"/>
            <a:ext cx="3604202" cy="636077"/>
            <a:chOff x="0" y="0"/>
            <a:chExt cx="949255" cy="167526"/>
          </a:xfrm>
        </p:grpSpPr>
        <p:sp>
          <p:nvSpPr>
            <p:cNvPr id="9" name="Freeform 9"/>
            <p:cNvSpPr/>
            <p:nvPr/>
          </p:nvSpPr>
          <p:spPr>
            <a:xfrm>
              <a:off x="0" y="0"/>
              <a:ext cx="949255" cy="167526"/>
            </a:xfrm>
            <a:custGeom>
              <a:avLst/>
              <a:gdLst/>
              <a:ahLst/>
              <a:cxnLst/>
              <a:rect l="l" t="t" r="r" b="b"/>
              <a:pathLst>
                <a:path w="949255" h="167526">
                  <a:moveTo>
                    <a:pt x="0" y="0"/>
                  </a:moveTo>
                  <a:lnTo>
                    <a:pt x="949255" y="0"/>
                  </a:lnTo>
                  <a:lnTo>
                    <a:pt x="949255" y="167526"/>
                  </a:lnTo>
                  <a:lnTo>
                    <a:pt x="0" y="167526"/>
                  </a:lnTo>
                  <a:close/>
                </a:path>
              </a:pathLst>
            </a:custGeom>
            <a:solidFill>
              <a:srgbClr val="854022"/>
            </a:solidFill>
          </p:spPr>
          <p:txBody>
            <a:bodyPr/>
            <a:lstStyle/>
            <a:p>
              <a:endParaRPr lang="en-ZA"/>
            </a:p>
          </p:txBody>
        </p:sp>
        <p:sp>
          <p:nvSpPr>
            <p:cNvPr id="10" name="TextBox 10"/>
            <p:cNvSpPr txBox="1"/>
            <p:nvPr/>
          </p:nvSpPr>
          <p:spPr>
            <a:xfrm>
              <a:off x="0" y="-38100"/>
              <a:ext cx="949255" cy="205626"/>
            </a:xfrm>
            <a:prstGeom prst="rect">
              <a:avLst/>
            </a:prstGeom>
          </p:spPr>
          <p:txBody>
            <a:bodyPr lIns="50800" tIns="50800" rIns="50800" bIns="50800" rtlCol="0" anchor="ctr"/>
            <a:lstStyle/>
            <a:p>
              <a:pPr algn="ctr">
                <a:lnSpc>
                  <a:spcPts val="2877"/>
                </a:lnSpc>
              </a:pPr>
              <a:endParaRPr/>
            </a:p>
          </p:txBody>
        </p:sp>
      </p:grpSp>
      <p:sp>
        <p:nvSpPr>
          <p:cNvPr id="11" name="TextBox 11"/>
          <p:cNvSpPr txBox="1"/>
          <p:nvPr/>
        </p:nvSpPr>
        <p:spPr>
          <a:xfrm>
            <a:off x="2039437" y="5829400"/>
            <a:ext cx="8910818" cy="1112520"/>
          </a:xfrm>
          <a:prstGeom prst="rect">
            <a:avLst/>
          </a:prstGeom>
        </p:spPr>
        <p:txBody>
          <a:bodyPr lIns="0" tIns="0" rIns="0" bIns="0" rtlCol="0" anchor="t">
            <a:spAutoFit/>
          </a:bodyPr>
          <a:lstStyle/>
          <a:p>
            <a:pPr algn="l">
              <a:lnSpc>
                <a:spcPts val="8190"/>
              </a:lnSpc>
            </a:pPr>
            <a:r>
              <a:rPr lang="en-US" sz="9000" spc="-450">
                <a:solidFill>
                  <a:srgbClr val="BEAA96"/>
                </a:solidFill>
                <a:latin typeface="Open Sans 1"/>
                <a:ea typeface="Open Sans 1"/>
                <a:cs typeface="Open Sans 1"/>
                <a:sym typeface="Open Sans 1"/>
              </a:rPr>
              <a:t>COFFEE SHOPS</a:t>
            </a:r>
          </a:p>
        </p:txBody>
      </p:sp>
      <p:sp>
        <p:nvSpPr>
          <p:cNvPr id="12" name="TextBox 12"/>
          <p:cNvSpPr txBox="1"/>
          <p:nvPr/>
        </p:nvSpPr>
        <p:spPr>
          <a:xfrm>
            <a:off x="1863453" y="3983882"/>
            <a:ext cx="11186349" cy="1872775"/>
          </a:xfrm>
          <a:prstGeom prst="rect">
            <a:avLst/>
          </a:prstGeom>
        </p:spPr>
        <p:txBody>
          <a:bodyPr lIns="0" tIns="0" rIns="0" bIns="0" rtlCol="0" anchor="t">
            <a:spAutoFit/>
          </a:bodyPr>
          <a:lstStyle/>
          <a:p>
            <a:pPr algn="l">
              <a:lnSpc>
                <a:spcPts val="13795"/>
              </a:lnSpc>
            </a:pPr>
            <a:r>
              <a:rPr lang="en-US" sz="15159" b="1" spc="-757">
                <a:solidFill>
                  <a:srgbClr val="FFFFFF"/>
                </a:solidFill>
                <a:latin typeface="Open Sans 1 Bold"/>
                <a:ea typeface="Open Sans 1 Bold"/>
                <a:cs typeface="Open Sans 1 Bold"/>
                <a:sym typeface="Open Sans 1 Bold"/>
              </a:rPr>
              <a:t>BRIGHT CO</a:t>
            </a:r>
          </a:p>
        </p:txBody>
      </p:sp>
      <p:sp>
        <p:nvSpPr>
          <p:cNvPr id="13" name="TextBox 13"/>
          <p:cNvSpPr txBox="1"/>
          <p:nvPr/>
        </p:nvSpPr>
        <p:spPr>
          <a:xfrm>
            <a:off x="1461554" y="6856195"/>
            <a:ext cx="8910818" cy="2210357"/>
          </a:xfrm>
          <a:prstGeom prst="rect">
            <a:avLst/>
          </a:prstGeom>
        </p:spPr>
        <p:txBody>
          <a:bodyPr lIns="0" tIns="0" rIns="0" bIns="0" rtlCol="0" anchor="t">
            <a:spAutoFit/>
          </a:bodyPr>
          <a:lstStyle/>
          <a:p>
            <a:pPr algn="ctr">
              <a:lnSpc>
                <a:spcPts val="5324"/>
              </a:lnSpc>
              <a:spcBef>
                <a:spcPct val="0"/>
              </a:spcBef>
            </a:pPr>
            <a:r>
              <a:rPr lang="en-US" sz="3803">
                <a:solidFill>
                  <a:srgbClr val="FFFFFF"/>
                </a:solidFill>
                <a:latin typeface="Inter"/>
                <a:ea typeface="Inter"/>
                <a:cs typeface="Inter"/>
                <a:sym typeface="Inter"/>
              </a:rPr>
              <a:t>Sales Analysis</a:t>
            </a:r>
          </a:p>
          <a:p>
            <a:pPr algn="ctr">
              <a:lnSpc>
                <a:spcPts val="4064"/>
              </a:lnSpc>
              <a:spcBef>
                <a:spcPct val="0"/>
              </a:spcBef>
            </a:pPr>
            <a:endParaRPr lang="en-US" sz="3803">
              <a:solidFill>
                <a:srgbClr val="FFFFFF"/>
              </a:solidFill>
              <a:latin typeface="Inter"/>
              <a:ea typeface="Inter"/>
              <a:cs typeface="Inter"/>
              <a:sym typeface="Inter"/>
            </a:endParaRPr>
          </a:p>
          <a:p>
            <a:pPr algn="ctr">
              <a:lnSpc>
                <a:spcPts val="4064"/>
              </a:lnSpc>
              <a:spcBef>
                <a:spcPct val="0"/>
              </a:spcBef>
            </a:pPr>
            <a:r>
              <a:rPr lang="en-US" sz="2903">
                <a:solidFill>
                  <a:srgbClr val="FFFFFF"/>
                </a:solidFill>
                <a:latin typeface="Inter"/>
                <a:ea typeface="Inter"/>
                <a:cs typeface="Inter"/>
                <a:sym typeface="Inter"/>
              </a:rPr>
              <a:t>by </a:t>
            </a:r>
          </a:p>
          <a:p>
            <a:pPr algn="ctr">
              <a:lnSpc>
                <a:spcPts val="4064"/>
              </a:lnSpc>
              <a:spcBef>
                <a:spcPct val="0"/>
              </a:spcBef>
            </a:pPr>
            <a:r>
              <a:rPr lang="en-US" sz="2903">
                <a:solidFill>
                  <a:srgbClr val="FFFFFF"/>
                </a:solidFill>
                <a:latin typeface="Inter"/>
                <a:ea typeface="Inter"/>
                <a:cs typeface="Inter"/>
                <a:sym typeface="Inter"/>
              </a:rPr>
              <a:t>Ebrahim Williams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746424"/>
            <a:chOff x="0" y="0"/>
            <a:chExt cx="4816593" cy="2040210"/>
          </a:xfrm>
        </p:grpSpPr>
        <p:sp>
          <p:nvSpPr>
            <p:cNvPr id="3" name="Freeform 3"/>
            <p:cNvSpPr/>
            <p:nvPr/>
          </p:nvSpPr>
          <p:spPr>
            <a:xfrm>
              <a:off x="0" y="0"/>
              <a:ext cx="4816592" cy="2040210"/>
            </a:xfrm>
            <a:custGeom>
              <a:avLst/>
              <a:gdLst/>
              <a:ahLst/>
              <a:cxnLst/>
              <a:rect l="l" t="t" r="r" b="b"/>
              <a:pathLst>
                <a:path w="4816592" h="2040210">
                  <a:moveTo>
                    <a:pt x="0" y="0"/>
                  </a:moveTo>
                  <a:lnTo>
                    <a:pt x="4816592" y="0"/>
                  </a:lnTo>
                  <a:lnTo>
                    <a:pt x="4816592" y="2040210"/>
                  </a:lnTo>
                  <a:lnTo>
                    <a:pt x="0" y="2040210"/>
                  </a:lnTo>
                  <a:close/>
                </a:path>
              </a:pathLst>
            </a:custGeom>
            <a:solidFill>
              <a:srgbClr val="E6DACE"/>
            </a:solidFill>
          </p:spPr>
          <p:txBody>
            <a:bodyPr/>
            <a:lstStyle/>
            <a:p>
              <a:endParaRPr lang="en-ZA"/>
            </a:p>
          </p:txBody>
        </p:sp>
        <p:sp>
          <p:nvSpPr>
            <p:cNvPr id="4" name="TextBox 4"/>
            <p:cNvSpPr txBox="1"/>
            <p:nvPr/>
          </p:nvSpPr>
          <p:spPr>
            <a:xfrm>
              <a:off x="0" y="-257175"/>
              <a:ext cx="4816593" cy="2297385"/>
            </a:xfrm>
            <a:prstGeom prst="rect">
              <a:avLst/>
            </a:prstGeom>
          </p:spPr>
          <p:txBody>
            <a:bodyPr lIns="50800" tIns="50800" rIns="50800" bIns="50800" rtlCol="0" anchor="ctr"/>
            <a:lstStyle/>
            <a:p>
              <a:pPr algn="ctr">
                <a:lnSpc>
                  <a:spcPts val="5331"/>
                </a:lnSpc>
              </a:pPr>
              <a:endParaRPr/>
            </a:p>
          </p:txBody>
        </p:sp>
      </p:grpSp>
      <p:grpSp>
        <p:nvGrpSpPr>
          <p:cNvPr id="5" name="Group 5"/>
          <p:cNvGrpSpPr/>
          <p:nvPr/>
        </p:nvGrpSpPr>
        <p:grpSpPr>
          <a:xfrm>
            <a:off x="12694507" y="7631157"/>
            <a:ext cx="5593493" cy="3068199"/>
            <a:chOff x="0" y="0"/>
            <a:chExt cx="7457990" cy="4090931"/>
          </a:xfrm>
        </p:grpSpPr>
        <p:pic>
          <p:nvPicPr>
            <p:cNvPr id="6" name="Picture 6"/>
            <p:cNvPicPr>
              <a:picLocks noChangeAspect="1"/>
            </p:cNvPicPr>
            <p:nvPr/>
          </p:nvPicPr>
          <p:blipFill>
            <a:blip r:embed="rId2"/>
            <a:srcRect t="41158" b="14959"/>
            <a:stretch>
              <a:fillRect/>
            </a:stretch>
          </p:blipFill>
          <p:spPr>
            <a:xfrm>
              <a:off x="0" y="0"/>
              <a:ext cx="7457990" cy="4090931"/>
            </a:xfrm>
            <a:prstGeom prst="rect">
              <a:avLst/>
            </a:prstGeom>
          </p:spPr>
        </p:pic>
      </p:grpSp>
      <p:grpSp>
        <p:nvGrpSpPr>
          <p:cNvPr id="7" name="Group 7"/>
          <p:cNvGrpSpPr/>
          <p:nvPr/>
        </p:nvGrpSpPr>
        <p:grpSpPr>
          <a:xfrm>
            <a:off x="7026726" y="1947531"/>
            <a:ext cx="5423619" cy="4861999"/>
            <a:chOff x="0" y="0"/>
            <a:chExt cx="1428443" cy="1280526"/>
          </a:xfrm>
        </p:grpSpPr>
        <p:sp>
          <p:nvSpPr>
            <p:cNvPr id="8" name="Freeform 8"/>
            <p:cNvSpPr/>
            <p:nvPr/>
          </p:nvSpPr>
          <p:spPr>
            <a:xfrm>
              <a:off x="0" y="0"/>
              <a:ext cx="1428443" cy="1280526"/>
            </a:xfrm>
            <a:custGeom>
              <a:avLst/>
              <a:gdLst/>
              <a:ahLst/>
              <a:cxnLst/>
              <a:rect l="l" t="t" r="r" b="b"/>
              <a:pathLst>
                <a:path w="1428443" h="1280526">
                  <a:moveTo>
                    <a:pt x="0" y="0"/>
                  </a:moveTo>
                  <a:lnTo>
                    <a:pt x="1428443" y="0"/>
                  </a:lnTo>
                  <a:lnTo>
                    <a:pt x="1428443" y="1280526"/>
                  </a:lnTo>
                  <a:lnTo>
                    <a:pt x="0" y="1280526"/>
                  </a:lnTo>
                  <a:close/>
                </a:path>
              </a:pathLst>
            </a:custGeom>
            <a:solidFill>
              <a:srgbClr val="FFFFFF"/>
            </a:solidFill>
          </p:spPr>
          <p:txBody>
            <a:bodyPr/>
            <a:lstStyle/>
            <a:p>
              <a:endParaRPr lang="en-ZA"/>
            </a:p>
          </p:txBody>
        </p:sp>
        <p:sp>
          <p:nvSpPr>
            <p:cNvPr id="9" name="TextBox 9"/>
            <p:cNvSpPr txBox="1"/>
            <p:nvPr/>
          </p:nvSpPr>
          <p:spPr>
            <a:xfrm>
              <a:off x="0" y="-257175"/>
              <a:ext cx="1428443" cy="1537701"/>
            </a:xfrm>
            <a:prstGeom prst="rect">
              <a:avLst/>
            </a:prstGeom>
          </p:spPr>
          <p:txBody>
            <a:bodyPr lIns="50800" tIns="50800" rIns="50800" bIns="50800" rtlCol="0" anchor="ctr"/>
            <a:lstStyle/>
            <a:p>
              <a:pPr algn="ctr">
                <a:lnSpc>
                  <a:spcPts val="5331"/>
                </a:lnSpc>
              </a:pPr>
              <a:endParaRPr/>
            </a:p>
          </p:txBody>
        </p:sp>
      </p:grpSp>
      <p:grpSp>
        <p:nvGrpSpPr>
          <p:cNvPr id="10" name="Group 10"/>
          <p:cNvGrpSpPr/>
          <p:nvPr/>
        </p:nvGrpSpPr>
        <p:grpSpPr>
          <a:xfrm>
            <a:off x="-239031" y="7631157"/>
            <a:ext cx="12933538" cy="2655843"/>
            <a:chOff x="0" y="0"/>
            <a:chExt cx="3406364" cy="699481"/>
          </a:xfrm>
        </p:grpSpPr>
        <p:sp>
          <p:nvSpPr>
            <p:cNvPr id="11" name="Freeform 11"/>
            <p:cNvSpPr/>
            <p:nvPr/>
          </p:nvSpPr>
          <p:spPr>
            <a:xfrm>
              <a:off x="0" y="0"/>
              <a:ext cx="3406364" cy="699481"/>
            </a:xfrm>
            <a:custGeom>
              <a:avLst/>
              <a:gdLst/>
              <a:ahLst/>
              <a:cxnLst/>
              <a:rect l="l" t="t" r="r" b="b"/>
              <a:pathLst>
                <a:path w="3406364" h="699481">
                  <a:moveTo>
                    <a:pt x="0" y="0"/>
                  </a:moveTo>
                  <a:lnTo>
                    <a:pt x="3406364" y="0"/>
                  </a:lnTo>
                  <a:lnTo>
                    <a:pt x="3406364" y="699481"/>
                  </a:lnTo>
                  <a:lnTo>
                    <a:pt x="0" y="699481"/>
                  </a:lnTo>
                  <a:close/>
                </a:path>
              </a:pathLst>
            </a:custGeom>
            <a:solidFill>
              <a:srgbClr val="39261D"/>
            </a:solidFill>
          </p:spPr>
          <p:txBody>
            <a:bodyPr/>
            <a:lstStyle/>
            <a:p>
              <a:endParaRPr lang="en-ZA"/>
            </a:p>
          </p:txBody>
        </p:sp>
        <p:sp>
          <p:nvSpPr>
            <p:cNvPr id="12" name="TextBox 12"/>
            <p:cNvSpPr txBox="1"/>
            <p:nvPr/>
          </p:nvSpPr>
          <p:spPr>
            <a:xfrm>
              <a:off x="0" y="-257175"/>
              <a:ext cx="3406364" cy="956656"/>
            </a:xfrm>
            <a:prstGeom prst="rect">
              <a:avLst/>
            </a:prstGeom>
          </p:spPr>
          <p:txBody>
            <a:bodyPr lIns="50800" tIns="50800" rIns="50800" bIns="50800" rtlCol="0" anchor="ctr"/>
            <a:lstStyle/>
            <a:p>
              <a:pPr algn="ctr">
                <a:lnSpc>
                  <a:spcPts val="5331"/>
                </a:lnSpc>
              </a:pPr>
              <a:endParaRPr/>
            </a:p>
          </p:txBody>
        </p:sp>
      </p:grpSp>
      <p:grpSp>
        <p:nvGrpSpPr>
          <p:cNvPr id="13" name="Group 13"/>
          <p:cNvGrpSpPr/>
          <p:nvPr/>
        </p:nvGrpSpPr>
        <p:grpSpPr>
          <a:xfrm>
            <a:off x="678514" y="2087020"/>
            <a:ext cx="3658850" cy="5246370"/>
            <a:chOff x="0" y="0"/>
            <a:chExt cx="4428528" cy="6350000"/>
          </a:xfrm>
        </p:grpSpPr>
        <p:sp>
          <p:nvSpPr>
            <p:cNvPr id="14" name="Freeform 14"/>
            <p:cNvSpPr/>
            <p:nvPr/>
          </p:nvSpPr>
          <p:spPr>
            <a:xfrm>
              <a:off x="0" y="-5169"/>
              <a:ext cx="4428528" cy="6355169"/>
            </a:xfrm>
            <a:custGeom>
              <a:avLst/>
              <a:gdLst/>
              <a:ahLst/>
              <a:cxnLst/>
              <a:rect l="l" t="t" r="r" b="b"/>
              <a:pathLst>
                <a:path w="4428528" h="6355169">
                  <a:moveTo>
                    <a:pt x="3911536" y="3509378"/>
                  </a:moveTo>
                  <a:lnTo>
                    <a:pt x="3745967" y="6077153"/>
                  </a:lnTo>
                  <a:cubicBezTo>
                    <a:pt x="3735896" y="6233503"/>
                    <a:pt x="3606140" y="6355169"/>
                    <a:pt x="3449460" y="6355169"/>
                  </a:cubicBezTo>
                  <a:lnTo>
                    <a:pt x="2214270" y="6355169"/>
                  </a:lnTo>
                  <a:lnTo>
                    <a:pt x="979081" y="6355169"/>
                  </a:lnTo>
                  <a:cubicBezTo>
                    <a:pt x="822401" y="6355169"/>
                    <a:pt x="692645" y="6233503"/>
                    <a:pt x="682562" y="6077153"/>
                  </a:cubicBezTo>
                  <a:lnTo>
                    <a:pt x="498043" y="3215602"/>
                  </a:lnTo>
                  <a:cubicBezTo>
                    <a:pt x="838848" y="3092679"/>
                    <a:pt x="1168705" y="3054147"/>
                    <a:pt x="1482471" y="3101658"/>
                  </a:cubicBezTo>
                  <a:cubicBezTo>
                    <a:pt x="1750035" y="3142158"/>
                    <a:pt x="1932318" y="3232709"/>
                    <a:pt x="2125320" y="3328594"/>
                  </a:cubicBezTo>
                  <a:cubicBezTo>
                    <a:pt x="2313508" y="3422079"/>
                    <a:pt x="2508110" y="3518751"/>
                    <a:pt x="2790660" y="3573717"/>
                  </a:cubicBezTo>
                  <a:cubicBezTo>
                    <a:pt x="2925382" y="3599917"/>
                    <a:pt x="3063291" y="3612985"/>
                    <a:pt x="3204083" y="3612985"/>
                  </a:cubicBezTo>
                  <a:cubicBezTo>
                    <a:pt x="3432835" y="3612985"/>
                    <a:pt x="3669170" y="3578251"/>
                    <a:pt x="3911536" y="3509378"/>
                  </a:cubicBezTo>
                  <a:close/>
                  <a:moveTo>
                    <a:pt x="4279011" y="697065"/>
                  </a:moveTo>
                  <a:lnTo>
                    <a:pt x="4006520" y="697065"/>
                  </a:lnTo>
                  <a:lnTo>
                    <a:pt x="4006520" y="165710"/>
                  </a:lnTo>
                  <a:cubicBezTo>
                    <a:pt x="4006520" y="73317"/>
                    <a:pt x="3928732" y="0"/>
                    <a:pt x="3836505" y="5448"/>
                  </a:cubicBezTo>
                  <a:lnTo>
                    <a:pt x="422008" y="207328"/>
                  </a:lnTo>
                  <a:lnTo>
                    <a:pt x="422008" y="697065"/>
                  </a:lnTo>
                  <a:lnTo>
                    <a:pt x="149517" y="697065"/>
                  </a:lnTo>
                  <a:cubicBezTo>
                    <a:pt x="66942" y="697065"/>
                    <a:pt x="0" y="764007"/>
                    <a:pt x="0" y="846582"/>
                  </a:cubicBezTo>
                  <a:lnTo>
                    <a:pt x="0" y="1401991"/>
                  </a:lnTo>
                  <a:cubicBezTo>
                    <a:pt x="0" y="1484567"/>
                    <a:pt x="66942" y="1551508"/>
                    <a:pt x="149517" y="1551508"/>
                  </a:cubicBezTo>
                  <a:lnTo>
                    <a:pt x="390754" y="1551508"/>
                  </a:lnTo>
                  <a:lnTo>
                    <a:pt x="489318" y="3080118"/>
                  </a:lnTo>
                  <a:cubicBezTo>
                    <a:pt x="838162" y="2959722"/>
                    <a:pt x="1177366" y="2923553"/>
                    <a:pt x="1501991" y="2972702"/>
                  </a:cubicBezTo>
                  <a:cubicBezTo>
                    <a:pt x="1789760" y="3016263"/>
                    <a:pt x="1989836" y="3115653"/>
                    <a:pt x="2183333" y="3211779"/>
                  </a:cubicBezTo>
                  <a:cubicBezTo>
                    <a:pt x="2363762" y="3301416"/>
                    <a:pt x="2550325" y="3394088"/>
                    <a:pt x="2815552" y="3445688"/>
                  </a:cubicBezTo>
                  <a:cubicBezTo>
                    <a:pt x="3162033" y="3513061"/>
                    <a:pt x="3532581" y="3487547"/>
                    <a:pt x="3920477" y="3370695"/>
                  </a:cubicBezTo>
                  <a:lnTo>
                    <a:pt x="4037774" y="1551508"/>
                  </a:lnTo>
                  <a:lnTo>
                    <a:pt x="4279011" y="1551508"/>
                  </a:lnTo>
                  <a:cubicBezTo>
                    <a:pt x="4361586" y="1551508"/>
                    <a:pt x="4428528" y="1484567"/>
                    <a:pt x="4428528" y="1401991"/>
                  </a:cubicBezTo>
                  <a:lnTo>
                    <a:pt x="4428528" y="846582"/>
                  </a:lnTo>
                  <a:cubicBezTo>
                    <a:pt x="4428528" y="764007"/>
                    <a:pt x="4361586" y="697065"/>
                    <a:pt x="4279011" y="697065"/>
                  </a:cubicBezTo>
                  <a:close/>
                </a:path>
              </a:pathLst>
            </a:custGeom>
            <a:blipFill>
              <a:blip r:embed="rId3"/>
              <a:stretch>
                <a:fillRect l="-57608" r="-57608"/>
              </a:stretch>
            </a:blipFill>
          </p:spPr>
          <p:txBody>
            <a:bodyPr/>
            <a:lstStyle/>
            <a:p>
              <a:endParaRPr lang="en-ZA"/>
            </a:p>
          </p:txBody>
        </p:sp>
      </p:grpSp>
      <p:sp>
        <p:nvSpPr>
          <p:cNvPr id="15" name="Freeform 15"/>
          <p:cNvSpPr/>
          <p:nvPr/>
        </p:nvSpPr>
        <p:spPr>
          <a:xfrm>
            <a:off x="4113908" y="1766516"/>
            <a:ext cx="8336437" cy="5182503"/>
          </a:xfrm>
          <a:custGeom>
            <a:avLst/>
            <a:gdLst/>
            <a:ahLst/>
            <a:cxnLst/>
            <a:rect l="l" t="t" r="r" b="b"/>
            <a:pathLst>
              <a:path w="8336437" h="5182503">
                <a:moveTo>
                  <a:pt x="0" y="0"/>
                </a:moveTo>
                <a:lnTo>
                  <a:pt x="8336437" y="0"/>
                </a:lnTo>
                <a:lnTo>
                  <a:pt x="8336437" y="5182503"/>
                </a:lnTo>
                <a:lnTo>
                  <a:pt x="0" y="5182503"/>
                </a:lnTo>
                <a:lnTo>
                  <a:pt x="0" y="0"/>
                </a:lnTo>
                <a:close/>
              </a:path>
            </a:pathLst>
          </a:custGeom>
          <a:blipFill>
            <a:blip r:embed="rId4"/>
            <a:stretch>
              <a:fillRect t="-10346" b="-3460"/>
            </a:stretch>
          </a:blipFill>
        </p:spPr>
        <p:txBody>
          <a:bodyPr/>
          <a:lstStyle/>
          <a:p>
            <a:endParaRPr lang="en-ZA"/>
          </a:p>
        </p:txBody>
      </p:sp>
      <p:grpSp>
        <p:nvGrpSpPr>
          <p:cNvPr id="16" name="Group 16"/>
          <p:cNvGrpSpPr/>
          <p:nvPr/>
        </p:nvGrpSpPr>
        <p:grpSpPr>
          <a:xfrm>
            <a:off x="13372010" y="1903337"/>
            <a:ext cx="3887290" cy="5549070"/>
            <a:chOff x="0" y="0"/>
            <a:chExt cx="4448366" cy="6350000"/>
          </a:xfrm>
        </p:grpSpPr>
        <p:sp>
          <p:nvSpPr>
            <p:cNvPr id="17" name="Freeform 17"/>
            <p:cNvSpPr/>
            <p:nvPr/>
          </p:nvSpPr>
          <p:spPr>
            <a:xfrm>
              <a:off x="0" y="0"/>
              <a:ext cx="4457903" cy="6354534"/>
            </a:xfrm>
            <a:custGeom>
              <a:avLst/>
              <a:gdLst/>
              <a:ahLst/>
              <a:cxnLst/>
              <a:rect l="l" t="t" r="r" b="b"/>
              <a:pathLst>
                <a:path w="4457903" h="6354534">
                  <a:moveTo>
                    <a:pt x="3692817" y="5578221"/>
                  </a:moveTo>
                  <a:cubicBezTo>
                    <a:pt x="3741700" y="5776735"/>
                    <a:pt x="3640493" y="5981535"/>
                    <a:pt x="3453028" y="6063107"/>
                  </a:cubicBezTo>
                  <a:cubicBezTo>
                    <a:pt x="3127223" y="6204877"/>
                    <a:pt x="2645918" y="6354534"/>
                    <a:pt x="2053997" y="6349898"/>
                  </a:cubicBezTo>
                  <a:cubicBezTo>
                    <a:pt x="1486814" y="6345453"/>
                    <a:pt x="1025055" y="6200966"/>
                    <a:pt x="707987" y="6062840"/>
                  </a:cubicBezTo>
                  <a:cubicBezTo>
                    <a:pt x="520840" y="5981319"/>
                    <a:pt x="420116" y="5776494"/>
                    <a:pt x="468935" y="5578285"/>
                  </a:cubicBezTo>
                  <a:lnTo>
                    <a:pt x="1012406" y="3371482"/>
                  </a:lnTo>
                  <a:lnTo>
                    <a:pt x="1145540" y="3371482"/>
                  </a:lnTo>
                  <a:lnTo>
                    <a:pt x="1145540" y="3167113"/>
                  </a:lnTo>
                  <a:lnTo>
                    <a:pt x="3016225" y="3167113"/>
                  </a:lnTo>
                  <a:lnTo>
                    <a:pt x="3016225" y="3371482"/>
                  </a:lnTo>
                  <a:lnTo>
                    <a:pt x="3149371" y="3371482"/>
                  </a:lnTo>
                  <a:lnTo>
                    <a:pt x="3692817" y="5578221"/>
                  </a:lnTo>
                  <a:close/>
                  <a:moveTo>
                    <a:pt x="4431259" y="1877924"/>
                  </a:moveTo>
                  <a:lnTo>
                    <a:pt x="4006799" y="909282"/>
                  </a:lnTo>
                  <a:cubicBezTo>
                    <a:pt x="3959187" y="800633"/>
                    <a:pt x="3851808" y="730453"/>
                    <a:pt x="3733190" y="730453"/>
                  </a:cubicBezTo>
                  <a:lnTo>
                    <a:pt x="3538093" y="730453"/>
                  </a:lnTo>
                  <a:cubicBezTo>
                    <a:pt x="3432149" y="612673"/>
                    <a:pt x="2959164" y="519544"/>
                    <a:pt x="2356968" y="497408"/>
                  </a:cubicBezTo>
                  <a:lnTo>
                    <a:pt x="2356968" y="208597"/>
                  </a:lnTo>
                  <a:cubicBezTo>
                    <a:pt x="2356968" y="93383"/>
                    <a:pt x="2263572" y="0"/>
                    <a:pt x="2148370" y="0"/>
                  </a:cubicBezTo>
                  <a:lnTo>
                    <a:pt x="2013394" y="0"/>
                  </a:lnTo>
                  <a:cubicBezTo>
                    <a:pt x="1898193" y="0"/>
                    <a:pt x="1804797" y="93383"/>
                    <a:pt x="1804797" y="208597"/>
                  </a:cubicBezTo>
                  <a:lnTo>
                    <a:pt x="1804797" y="497408"/>
                  </a:lnTo>
                  <a:cubicBezTo>
                    <a:pt x="1119480" y="522605"/>
                    <a:pt x="600989" y="639724"/>
                    <a:pt x="600989" y="780491"/>
                  </a:cubicBezTo>
                  <a:lnTo>
                    <a:pt x="137655" y="780491"/>
                  </a:lnTo>
                  <a:cubicBezTo>
                    <a:pt x="61633" y="780479"/>
                    <a:pt x="0" y="842112"/>
                    <a:pt x="0" y="918146"/>
                  </a:cubicBezTo>
                  <a:lnTo>
                    <a:pt x="0" y="1037742"/>
                  </a:lnTo>
                  <a:lnTo>
                    <a:pt x="715200" y="1564500"/>
                  </a:lnTo>
                  <a:lnTo>
                    <a:pt x="876186" y="2669642"/>
                  </a:lnTo>
                  <a:cubicBezTo>
                    <a:pt x="891769" y="2776601"/>
                    <a:pt x="983475" y="2855925"/>
                    <a:pt x="1091565" y="2855925"/>
                  </a:cubicBezTo>
                  <a:lnTo>
                    <a:pt x="1145540" y="2855925"/>
                  </a:lnTo>
                  <a:lnTo>
                    <a:pt x="1145540" y="3060281"/>
                  </a:lnTo>
                  <a:lnTo>
                    <a:pt x="3016225" y="3060281"/>
                  </a:lnTo>
                  <a:lnTo>
                    <a:pt x="3016225" y="2855925"/>
                  </a:lnTo>
                  <a:lnTo>
                    <a:pt x="3070212" y="2855925"/>
                  </a:lnTo>
                  <a:cubicBezTo>
                    <a:pt x="3178302" y="2855925"/>
                    <a:pt x="3270009" y="2776601"/>
                    <a:pt x="3285592" y="2669642"/>
                  </a:cubicBezTo>
                  <a:lnTo>
                    <a:pt x="3512045" y="1115047"/>
                  </a:lnTo>
                  <a:lnTo>
                    <a:pt x="3677057" y="1115047"/>
                  </a:lnTo>
                  <a:lnTo>
                    <a:pt x="4041178" y="1945970"/>
                  </a:lnTo>
                  <a:lnTo>
                    <a:pt x="3745027" y="2432342"/>
                  </a:lnTo>
                  <a:cubicBezTo>
                    <a:pt x="3689795" y="2523058"/>
                    <a:pt x="3718560" y="2641372"/>
                    <a:pt x="3809263" y="2696604"/>
                  </a:cubicBezTo>
                  <a:cubicBezTo>
                    <a:pt x="3899979" y="2751836"/>
                    <a:pt x="4018280" y="2723071"/>
                    <a:pt x="4073512" y="2632367"/>
                  </a:cubicBezTo>
                  <a:lnTo>
                    <a:pt x="4418686" y="2065465"/>
                  </a:lnTo>
                  <a:cubicBezTo>
                    <a:pt x="4453217" y="2008746"/>
                    <a:pt x="4457903" y="1938744"/>
                    <a:pt x="4431259" y="1877924"/>
                  </a:cubicBezTo>
                  <a:close/>
                </a:path>
              </a:pathLst>
            </a:custGeom>
            <a:blipFill>
              <a:blip r:embed="rId3"/>
              <a:stretch>
                <a:fillRect l="-57128" r="-57128"/>
              </a:stretch>
            </a:blipFill>
          </p:spPr>
          <p:txBody>
            <a:bodyPr/>
            <a:lstStyle/>
            <a:p>
              <a:endParaRPr lang="en-ZA"/>
            </a:p>
          </p:txBody>
        </p:sp>
      </p:grpSp>
      <p:sp>
        <p:nvSpPr>
          <p:cNvPr id="18" name="TextBox 18"/>
          <p:cNvSpPr txBox="1"/>
          <p:nvPr/>
        </p:nvSpPr>
        <p:spPr>
          <a:xfrm>
            <a:off x="1168189" y="831966"/>
            <a:ext cx="13538945" cy="934550"/>
          </a:xfrm>
          <a:prstGeom prst="rect">
            <a:avLst/>
          </a:prstGeom>
        </p:spPr>
        <p:txBody>
          <a:bodyPr lIns="0" tIns="0" rIns="0" bIns="0" rtlCol="0" anchor="t">
            <a:spAutoFit/>
          </a:bodyPr>
          <a:lstStyle/>
          <a:p>
            <a:pPr algn="l">
              <a:lnSpc>
                <a:spcPts val="6779"/>
              </a:lnSpc>
            </a:pPr>
            <a:r>
              <a:rPr lang="en-US" sz="7449" b="1" spc="-186">
                <a:solidFill>
                  <a:srgbClr val="000000"/>
                </a:solidFill>
                <a:latin typeface="Open Sans 1 Bold"/>
                <a:ea typeface="Open Sans 1 Bold"/>
                <a:cs typeface="Open Sans 1 Bold"/>
                <a:sym typeface="Open Sans 1 Bold"/>
              </a:rPr>
              <a:t>SALES BY TIME DISTRIBUTION</a:t>
            </a:r>
          </a:p>
        </p:txBody>
      </p:sp>
      <p:sp>
        <p:nvSpPr>
          <p:cNvPr id="19" name="TextBox 19"/>
          <p:cNvSpPr txBox="1"/>
          <p:nvPr/>
        </p:nvSpPr>
        <p:spPr>
          <a:xfrm>
            <a:off x="1028700" y="8260261"/>
            <a:ext cx="10789752" cy="925830"/>
          </a:xfrm>
          <a:prstGeom prst="rect">
            <a:avLst/>
          </a:prstGeom>
        </p:spPr>
        <p:txBody>
          <a:bodyPr lIns="0" tIns="0" rIns="0" bIns="0" rtlCol="0" anchor="t">
            <a:spAutoFit/>
          </a:bodyPr>
          <a:lstStyle/>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A majority of our sales are generated during the Morning, Mid-Morning, Lunchtime, Afternoon and Evening Hours. </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The least of our sales comes from our Mid-Afternoon Hours.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6013615" cy="7810500"/>
            <a:chOff x="0" y="0"/>
            <a:chExt cx="4217578" cy="2057086"/>
          </a:xfrm>
        </p:grpSpPr>
        <p:sp>
          <p:nvSpPr>
            <p:cNvPr id="3" name="Freeform 3"/>
            <p:cNvSpPr/>
            <p:nvPr/>
          </p:nvSpPr>
          <p:spPr>
            <a:xfrm>
              <a:off x="0" y="0"/>
              <a:ext cx="4217578" cy="2057086"/>
            </a:xfrm>
            <a:custGeom>
              <a:avLst/>
              <a:gdLst/>
              <a:ahLst/>
              <a:cxnLst/>
              <a:rect l="l" t="t" r="r" b="b"/>
              <a:pathLst>
                <a:path w="4217578" h="2057086">
                  <a:moveTo>
                    <a:pt x="0" y="0"/>
                  </a:moveTo>
                  <a:lnTo>
                    <a:pt x="4217578" y="0"/>
                  </a:lnTo>
                  <a:lnTo>
                    <a:pt x="4217578" y="2057086"/>
                  </a:lnTo>
                  <a:lnTo>
                    <a:pt x="0" y="2057086"/>
                  </a:lnTo>
                  <a:close/>
                </a:path>
              </a:pathLst>
            </a:custGeom>
            <a:solidFill>
              <a:srgbClr val="E6DACE"/>
            </a:solidFill>
          </p:spPr>
          <p:txBody>
            <a:bodyPr/>
            <a:lstStyle/>
            <a:p>
              <a:endParaRPr lang="en-ZA"/>
            </a:p>
          </p:txBody>
        </p:sp>
        <p:sp>
          <p:nvSpPr>
            <p:cNvPr id="4" name="TextBox 4"/>
            <p:cNvSpPr txBox="1"/>
            <p:nvPr/>
          </p:nvSpPr>
          <p:spPr>
            <a:xfrm>
              <a:off x="0" y="-257175"/>
              <a:ext cx="4217578" cy="2314261"/>
            </a:xfrm>
            <a:prstGeom prst="rect">
              <a:avLst/>
            </a:prstGeom>
          </p:spPr>
          <p:txBody>
            <a:bodyPr lIns="50800" tIns="50800" rIns="50800" bIns="50800" rtlCol="0" anchor="ctr"/>
            <a:lstStyle/>
            <a:p>
              <a:pPr algn="ctr">
                <a:lnSpc>
                  <a:spcPts val="5331"/>
                </a:lnSpc>
              </a:pPr>
              <a:endParaRPr/>
            </a:p>
          </p:txBody>
        </p:sp>
      </p:grpSp>
      <p:grpSp>
        <p:nvGrpSpPr>
          <p:cNvPr id="5" name="Group 5"/>
          <p:cNvGrpSpPr/>
          <p:nvPr/>
        </p:nvGrpSpPr>
        <p:grpSpPr>
          <a:xfrm>
            <a:off x="12694507" y="6991866"/>
            <a:ext cx="5593493" cy="3295134"/>
            <a:chOff x="0" y="0"/>
            <a:chExt cx="7457990" cy="4393512"/>
          </a:xfrm>
        </p:grpSpPr>
        <p:pic>
          <p:nvPicPr>
            <p:cNvPr id="6" name="Picture 6"/>
            <p:cNvPicPr>
              <a:picLocks noChangeAspect="1"/>
            </p:cNvPicPr>
            <p:nvPr/>
          </p:nvPicPr>
          <p:blipFill>
            <a:blip r:embed="rId2"/>
            <a:srcRect t="39535" b="13336"/>
            <a:stretch>
              <a:fillRect/>
            </a:stretch>
          </p:blipFill>
          <p:spPr>
            <a:xfrm>
              <a:off x="0" y="0"/>
              <a:ext cx="7457990" cy="4393512"/>
            </a:xfrm>
            <a:prstGeom prst="rect">
              <a:avLst/>
            </a:prstGeom>
          </p:spPr>
        </p:pic>
      </p:grpSp>
      <p:sp>
        <p:nvSpPr>
          <p:cNvPr id="7" name="Freeform 7"/>
          <p:cNvSpPr/>
          <p:nvPr/>
        </p:nvSpPr>
        <p:spPr>
          <a:xfrm>
            <a:off x="12694507" y="0"/>
            <a:ext cx="5593493" cy="6991866"/>
          </a:xfrm>
          <a:custGeom>
            <a:avLst/>
            <a:gdLst/>
            <a:ahLst/>
            <a:cxnLst/>
            <a:rect l="l" t="t" r="r" b="b"/>
            <a:pathLst>
              <a:path w="5593493" h="6991866">
                <a:moveTo>
                  <a:pt x="0" y="0"/>
                </a:moveTo>
                <a:lnTo>
                  <a:pt x="5593493" y="0"/>
                </a:lnTo>
                <a:lnTo>
                  <a:pt x="5593493" y="6991866"/>
                </a:lnTo>
                <a:lnTo>
                  <a:pt x="0" y="6991866"/>
                </a:lnTo>
                <a:lnTo>
                  <a:pt x="0" y="0"/>
                </a:lnTo>
                <a:close/>
              </a:path>
            </a:pathLst>
          </a:custGeom>
          <a:blipFill>
            <a:blip r:embed="rId3"/>
            <a:stretch>
              <a:fillRect/>
            </a:stretch>
          </a:blipFill>
        </p:spPr>
        <p:txBody>
          <a:bodyPr/>
          <a:lstStyle/>
          <a:p>
            <a:endParaRPr lang="en-ZA"/>
          </a:p>
        </p:txBody>
      </p:sp>
      <p:grpSp>
        <p:nvGrpSpPr>
          <p:cNvPr id="8" name="Group 8"/>
          <p:cNvGrpSpPr/>
          <p:nvPr/>
        </p:nvGrpSpPr>
        <p:grpSpPr>
          <a:xfrm>
            <a:off x="1168189" y="2203827"/>
            <a:ext cx="7784189" cy="5220685"/>
            <a:chOff x="0" y="0"/>
            <a:chExt cx="2050157" cy="1374995"/>
          </a:xfrm>
        </p:grpSpPr>
        <p:sp>
          <p:nvSpPr>
            <p:cNvPr id="9" name="Freeform 9"/>
            <p:cNvSpPr/>
            <p:nvPr/>
          </p:nvSpPr>
          <p:spPr>
            <a:xfrm>
              <a:off x="0" y="0"/>
              <a:ext cx="2050157" cy="1374995"/>
            </a:xfrm>
            <a:custGeom>
              <a:avLst/>
              <a:gdLst/>
              <a:ahLst/>
              <a:cxnLst/>
              <a:rect l="l" t="t" r="r" b="b"/>
              <a:pathLst>
                <a:path w="2050157" h="1374995">
                  <a:moveTo>
                    <a:pt x="0" y="0"/>
                  </a:moveTo>
                  <a:lnTo>
                    <a:pt x="2050157" y="0"/>
                  </a:lnTo>
                  <a:lnTo>
                    <a:pt x="2050157" y="1374995"/>
                  </a:lnTo>
                  <a:lnTo>
                    <a:pt x="0" y="1374995"/>
                  </a:lnTo>
                  <a:close/>
                </a:path>
              </a:pathLst>
            </a:custGeom>
            <a:solidFill>
              <a:srgbClr val="FFFFFF"/>
            </a:solidFill>
          </p:spPr>
          <p:txBody>
            <a:bodyPr/>
            <a:lstStyle/>
            <a:p>
              <a:endParaRPr lang="en-ZA"/>
            </a:p>
          </p:txBody>
        </p:sp>
        <p:sp>
          <p:nvSpPr>
            <p:cNvPr id="10" name="TextBox 10"/>
            <p:cNvSpPr txBox="1"/>
            <p:nvPr/>
          </p:nvSpPr>
          <p:spPr>
            <a:xfrm>
              <a:off x="0" y="-257175"/>
              <a:ext cx="2050157" cy="1632170"/>
            </a:xfrm>
            <a:prstGeom prst="rect">
              <a:avLst/>
            </a:prstGeom>
          </p:spPr>
          <p:txBody>
            <a:bodyPr lIns="50800" tIns="50800" rIns="50800" bIns="50800" rtlCol="0" anchor="ctr"/>
            <a:lstStyle/>
            <a:p>
              <a:pPr algn="ctr">
                <a:lnSpc>
                  <a:spcPts val="5331"/>
                </a:lnSpc>
              </a:pPr>
              <a:endParaRPr/>
            </a:p>
          </p:txBody>
        </p:sp>
      </p:grpSp>
      <p:grpSp>
        <p:nvGrpSpPr>
          <p:cNvPr id="11" name="Group 11"/>
          <p:cNvGrpSpPr/>
          <p:nvPr/>
        </p:nvGrpSpPr>
        <p:grpSpPr>
          <a:xfrm>
            <a:off x="-239031" y="7631157"/>
            <a:ext cx="12933538" cy="2655843"/>
            <a:chOff x="0" y="0"/>
            <a:chExt cx="3406364" cy="699481"/>
          </a:xfrm>
        </p:grpSpPr>
        <p:sp>
          <p:nvSpPr>
            <p:cNvPr id="12" name="Freeform 12"/>
            <p:cNvSpPr/>
            <p:nvPr/>
          </p:nvSpPr>
          <p:spPr>
            <a:xfrm>
              <a:off x="0" y="0"/>
              <a:ext cx="3406364" cy="699481"/>
            </a:xfrm>
            <a:custGeom>
              <a:avLst/>
              <a:gdLst/>
              <a:ahLst/>
              <a:cxnLst/>
              <a:rect l="l" t="t" r="r" b="b"/>
              <a:pathLst>
                <a:path w="3406364" h="699481">
                  <a:moveTo>
                    <a:pt x="0" y="0"/>
                  </a:moveTo>
                  <a:lnTo>
                    <a:pt x="3406364" y="0"/>
                  </a:lnTo>
                  <a:lnTo>
                    <a:pt x="3406364" y="699481"/>
                  </a:lnTo>
                  <a:lnTo>
                    <a:pt x="0" y="699481"/>
                  </a:lnTo>
                  <a:close/>
                </a:path>
              </a:pathLst>
            </a:custGeom>
            <a:solidFill>
              <a:srgbClr val="39261D"/>
            </a:solidFill>
          </p:spPr>
          <p:txBody>
            <a:bodyPr/>
            <a:lstStyle/>
            <a:p>
              <a:endParaRPr lang="en-ZA"/>
            </a:p>
          </p:txBody>
        </p:sp>
        <p:sp>
          <p:nvSpPr>
            <p:cNvPr id="13" name="TextBox 13"/>
            <p:cNvSpPr txBox="1"/>
            <p:nvPr/>
          </p:nvSpPr>
          <p:spPr>
            <a:xfrm>
              <a:off x="0" y="-257175"/>
              <a:ext cx="3406364" cy="956656"/>
            </a:xfrm>
            <a:prstGeom prst="rect">
              <a:avLst/>
            </a:prstGeom>
          </p:spPr>
          <p:txBody>
            <a:bodyPr lIns="50800" tIns="50800" rIns="50800" bIns="50800" rtlCol="0" anchor="ctr"/>
            <a:lstStyle/>
            <a:p>
              <a:pPr algn="ctr">
                <a:lnSpc>
                  <a:spcPts val="5331"/>
                </a:lnSpc>
              </a:pPr>
              <a:endParaRPr/>
            </a:p>
          </p:txBody>
        </p:sp>
      </p:grpSp>
      <p:sp>
        <p:nvSpPr>
          <p:cNvPr id="14" name="Freeform 14"/>
          <p:cNvSpPr/>
          <p:nvPr/>
        </p:nvSpPr>
        <p:spPr>
          <a:xfrm>
            <a:off x="1296251" y="2196619"/>
            <a:ext cx="10522201" cy="5258158"/>
          </a:xfrm>
          <a:custGeom>
            <a:avLst/>
            <a:gdLst/>
            <a:ahLst/>
            <a:cxnLst/>
            <a:rect l="l" t="t" r="r" b="b"/>
            <a:pathLst>
              <a:path w="10522201" h="5258158">
                <a:moveTo>
                  <a:pt x="0" y="0"/>
                </a:moveTo>
                <a:lnTo>
                  <a:pt x="10522201" y="0"/>
                </a:lnTo>
                <a:lnTo>
                  <a:pt x="10522201" y="5258158"/>
                </a:lnTo>
                <a:lnTo>
                  <a:pt x="0" y="5258158"/>
                </a:lnTo>
                <a:lnTo>
                  <a:pt x="0" y="0"/>
                </a:lnTo>
                <a:close/>
              </a:path>
            </a:pathLst>
          </a:custGeom>
          <a:blipFill>
            <a:blip r:embed="rId4"/>
            <a:stretch>
              <a:fillRect l="-1406" t="-12201" b="-11076"/>
            </a:stretch>
          </a:blipFill>
        </p:spPr>
        <p:txBody>
          <a:bodyPr/>
          <a:lstStyle/>
          <a:p>
            <a:endParaRPr lang="en-ZA"/>
          </a:p>
        </p:txBody>
      </p:sp>
      <p:sp>
        <p:nvSpPr>
          <p:cNvPr id="15" name="TextBox 15"/>
          <p:cNvSpPr txBox="1"/>
          <p:nvPr/>
        </p:nvSpPr>
        <p:spPr>
          <a:xfrm>
            <a:off x="1168189" y="401864"/>
            <a:ext cx="11526318" cy="1794756"/>
          </a:xfrm>
          <a:prstGeom prst="rect">
            <a:avLst/>
          </a:prstGeom>
        </p:spPr>
        <p:txBody>
          <a:bodyPr lIns="0" tIns="0" rIns="0" bIns="0" rtlCol="0" anchor="t">
            <a:spAutoFit/>
          </a:bodyPr>
          <a:lstStyle/>
          <a:p>
            <a:pPr algn="l">
              <a:lnSpc>
                <a:spcPts val="6779"/>
              </a:lnSpc>
            </a:pPr>
            <a:r>
              <a:rPr lang="en-US" sz="7449" b="1" spc="-186">
                <a:solidFill>
                  <a:srgbClr val="000000"/>
                </a:solidFill>
                <a:latin typeface="Open Sans 1 Bold"/>
                <a:ea typeface="Open Sans 1 Bold"/>
                <a:cs typeface="Open Sans 1 Bold"/>
                <a:sym typeface="Open Sans 1 Bold"/>
              </a:rPr>
              <a:t>SALES DISTRIBUTION BY TIME AND STORE</a:t>
            </a:r>
          </a:p>
        </p:txBody>
      </p:sp>
      <p:sp>
        <p:nvSpPr>
          <p:cNvPr id="16" name="TextBox 16"/>
          <p:cNvSpPr txBox="1"/>
          <p:nvPr/>
        </p:nvSpPr>
        <p:spPr>
          <a:xfrm>
            <a:off x="1028700" y="8260261"/>
            <a:ext cx="10789752" cy="1554480"/>
          </a:xfrm>
          <a:prstGeom prst="rect">
            <a:avLst/>
          </a:prstGeom>
        </p:spPr>
        <p:txBody>
          <a:bodyPr lIns="0" tIns="0" rIns="0" bIns="0" rtlCol="0" anchor="t">
            <a:spAutoFit/>
          </a:bodyPr>
          <a:lstStyle/>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A majority of Hell’s Kitchen and Lower Manhattan’s sales are generated during the peak morning rush, off-peak mid-morning hours. </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Astoria’s sales are, however, concentrated in the off-peak mid-afternoon, peak lunchtime, and evening hours. Similar to Astoria, Hell’s Kitchen has strong off-peak evening sales. </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Lower Manhattan, however, makes most of its sales during the morning and afternoon.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44854" y="3083513"/>
            <a:ext cx="1282528" cy="0"/>
          </a:xfrm>
          <a:prstGeom prst="line">
            <a:avLst/>
          </a:prstGeom>
          <a:ln w="19050" cap="flat">
            <a:solidFill>
              <a:srgbClr val="000000"/>
            </a:solidFill>
            <a:prstDash val="solid"/>
            <a:headEnd type="none" w="sm" len="sm"/>
            <a:tailEnd type="none" w="sm" len="sm"/>
          </a:ln>
        </p:spPr>
        <p:txBody>
          <a:bodyPr/>
          <a:lstStyle/>
          <a:p>
            <a:endParaRPr lang="en-ZA"/>
          </a:p>
        </p:txBody>
      </p:sp>
      <p:grpSp>
        <p:nvGrpSpPr>
          <p:cNvPr id="3" name="Group 3"/>
          <p:cNvGrpSpPr/>
          <p:nvPr/>
        </p:nvGrpSpPr>
        <p:grpSpPr>
          <a:xfrm>
            <a:off x="0" y="2239663"/>
            <a:ext cx="14863159" cy="8047337"/>
            <a:chOff x="0" y="0"/>
            <a:chExt cx="3914577" cy="2119463"/>
          </a:xfrm>
        </p:grpSpPr>
        <p:sp>
          <p:nvSpPr>
            <p:cNvPr id="4" name="Freeform 4"/>
            <p:cNvSpPr/>
            <p:nvPr/>
          </p:nvSpPr>
          <p:spPr>
            <a:xfrm>
              <a:off x="0" y="0"/>
              <a:ext cx="3914577" cy="2119463"/>
            </a:xfrm>
            <a:custGeom>
              <a:avLst/>
              <a:gdLst/>
              <a:ahLst/>
              <a:cxnLst/>
              <a:rect l="l" t="t" r="r" b="b"/>
              <a:pathLst>
                <a:path w="3914577" h="2119463">
                  <a:moveTo>
                    <a:pt x="0" y="0"/>
                  </a:moveTo>
                  <a:lnTo>
                    <a:pt x="3914577" y="0"/>
                  </a:lnTo>
                  <a:lnTo>
                    <a:pt x="3914577" y="2119463"/>
                  </a:lnTo>
                  <a:lnTo>
                    <a:pt x="0" y="2119463"/>
                  </a:lnTo>
                  <a:close/>
                </a:path>
              </a:pathLst>
            </a:custGeom>
            <a:solidFill>
              <a:srgbClr val="372926"/>
            </a:solidFill>
          </p:spPr>
          <p:txBody>
            <a:bodyPr/>
            <a:lstStyle/>
            <a:p>
              <a:endParaRPr lang="en-ZA"/>
            </a:p>
          </p:txBody>
        </p:sp>
        <p:sp>
          <p:nvSpPr>
            <p:cNvPr id="5" name="TextBox 5"/>
            <p:cNvSpPr txBox="1"/>
            <p:nvPr/>
          </p:nvSpPr>
          <p:spPr>
            <a:xfrm>
              <a:off x="0" y="-38100"/>
              <a:ext cx="3914577" cy="2157563"/>
            </a:xfrm>
            <a:prstGeom prst="rect">
              <a:avLst/>
            </a:prstGeom>
          </p:spPr>
          <p:txBody>
            <a:bodyPr lIns="50800" tIns="50800" rIns="50800" bIns="50800" rtlCol="0" anchor="ctr"/>
            <a:lstStyle/>
            <a:p>
              <a:pPr algn="ctr">
                <a:lnSpc>
                  <a:spcPts val="2877"/>
                </a:lnSpc>
              </a:pPr>
              <a:endParaRPr/>
            </a:p>
          </p:txBody>
        </p:sp>
      </p:grpSp>
      <p:grpSp>
        <p:nvGrpSpPr>
          <p:cNvPr id="6" name="Group 6"/>
          <p:cNvGrpSpPr/>
          <p:nvPr/>
        </p:nvGrpSpPr>
        <p:grpSpPr>
          <a:xfrm>
            <a:off x="15573308" y="1682331"/>
            <a:ext cx="1685992" cy="8604669"/>
            <a:chOff x="0" y="0"/>
            <a:chExt cx="812800" cy="4148225"/>
          </a:xfrm>
        </p:grpSpPr>
        <p:sp>
          <p:nvSpPr>
            <p:cNvPr id="7" name="Freeform 7"/>
            <p:cNvSpPr/>
            <p:nvPr/>
          </p:nvSpPr>
          <p:spPr>
            <a:xfrm>
              <a:off x="0" y="0"/>
              <a:ext cx="812800" cy="4148225"/>
            </a:xfrm>
            <a:custGeom>
              <a:avLst/>
              <a:gdLst/>
              <a:ahLst/>
              <a:cxnLst/>
              <a:rect l="l" t="t" r="r" b="b"/>
              <a:pathLst>
                <a:path w="812800" h="4148225">
                  <a:moveTo>
                    <a:pt x="0" y="0"/>
                  </a:moveTo>
                  <a:lnTo>
                    <a:pt x="812800" y="0"/>
                  </a:lnTo>
                  <a:lnTo>
                    <a:pt x="812800" y="4148225"/>
                  </a:lnTo>
                  <a:lnTo>
                    <a:pt x="0" y="4148225"/>
                  </a:lnTo>
                  <a:close/>
                </a:path>
              </a:pathLst>
            </a:custGeom>
            <a:solidFill>
              <a:srgbClr val="E6DACE"/>
            </a:solidFill>
          </p:spPr>
          <p:txBody>
            <a:bodyPr/>
            <a:lstStyle/>
            <a:p>
              <a:endParaRPr lang="en-ZA"/>
            </a:p>
          </p:txBody>
        </p:sp>
        <p:sp>
          <p:nvSpPr>
            <p:cNvPr id="8" name="TextBox 8"/>
            <p:cNvSpPr txBox="1"/>
            <p:nvPr/>
          </p:nvSpPr>
          <p:spPr>
            <a:xfrm>
              <a:off x="0" y="-38100"/>
              <a:ext cx="812800" cy="4186325"/>
            </a:xfrm>
            <a:prstGeom prst="rect">
              <a:avLst/>
            </a:prstGeom>
          </p:spPr>
          <p:txBody>
            <a:bodyPr lIns="50800" tIns="50800" rIns="50800" bIns="50800" rtlCol="0" anchor="ctr"/>
            <a:lstStyle/>
            <a:p>
              <a:pPr algn="ctr">
                <a:lnSpc>
                  <a:spcPts val="2877"/>
                </a:lnSpc>
              </a:pPr>
              <a:endParaRPr/>
            </a:p>
          </p:txBody>
        </p:sp>
      </p:grpSp>
      <p:sp>
        <p:nvSpPr>
          <p:cNvPr id="9" name="TextBox 9"/>
          <p:cNvSpPr txBox="1"/>
          <p:nvPr/>
        </p:nvSpPr>
        <p:spPr>
          <a:xfrm>
            <a:off x="1744854" y="908111"/>
            <a:ext cx="8780517" cy="1331519"/>
          </a:xfrm>
          <a:prstGeom prst="rect">
            <a:avLst/>
          </a:prstGeom>
        </p:spPr>
        <p:txBody>
          <a:bodyPr lIns="0" tIns="0" rIns="0" bIns="0" rtlCol="0" anchor="t">
            <a:spAutoFit/>
          </a:bodyPr>
          <a:lstStyle/>
          <a:p>
            <a:pPr algn="l">
              <a:lnSpc>
                <a:spcPts val="10047"/>
              </a:lnSpc>
            </a:pPr>
            <a:r>
              <a:rPr lang="en-US" sz="10047" b="1" spc="-251">
                <a:solidFill>
                  <a:srgbClr val="1C0D08"/>
                </a:solidFill>
                <a:latin typeface="Open Sans 1 Bold"/>
                <a:ea typeface="Open Sans 1 Bold"/>
                <a:cs typeface="Open Sans 1 Bold"/>
                <a:sym typeface="Open Sans 1 Bold"/>
              </a:rPr>
              <a:t>PRODUCTS</a:t>
            </a:r>
          </a:p>
        </p:txBody>
      </p:sp>
      <p:sp>
        <p:nvSpPr>
          <p:cNvPr id="10" name="TextBox 10"/>
          <p:cNvSpPr txBox="1"/>
          <p:nvPr/>
        </p:nvSpPr>
        <p:spPr>
          <a:xfrm>
            <a:off x="545726" y="9506904"/>
            <a:ext cx="3840783" cy="358775"/>
          </a:xfrm>
          <a:prstGeom prst="rect">
            <a:avLst/>
          </a:prstGeom>
        </p:spPr>
        <p:txBody>
          <a:bodyPr lIns="0" tIns="0" rIns="0" bIns="0" rtlCol="0" anchor="t">
            <a:spAutoFit/>
          </a:bodyPr>
          <a:lstStyle/>
          <a:p>
            <a:pPr algn="l">
              <a:lnSpc>
                <a:spcPts val="2799"/>
              </a:lnSpc>
            </a:pPr>
            <a:r>
              <a:rPr lang="en-US" sz="2499" b="1">
                <a:solidFill>
                  <a:srgbClr val="FFFFFF"/>
                </a:solidFill>
                <a:latin typeface="Open Sans 2 Bold"/>
                <a:ea typeface="Open Sans 2 Bold"/>
                <a:cs typeface="Open Sans 2 Bold"/>
                <a:sym typeface="Open Sans 2 Bold"/>
              </a:rPr>
              <a:t>Smells So Good</a:t>
            </a:r>
          </a:p>
        </p:txBody>
      </p:sp>
      <p:sp>
        <p:nvSpPr>
          <p:cNvPr id="11" name="TextBox 11"/>
          <p:cNvSpPr txBox="1"/>
          <p:nvPr/>
        </p:nvSpPr>
        <p:spPr>
          <a:xfrm>
            <a:off x="15573308" y="1568031"/>
            <a:ext cx="1685992" cy="1467858"/>
          </a:xfrm>
          <a:prstGeom prst="rect">
            <a:avLst/>
          </a:prstGeom>
        </p:spPr>
        <p:txBody>
          <a:bodyPr lIns="0" tIns="0" rIns="0" bIns="0" rtlCol="0" anchor="t">
            <a:spAutoFit/>
          </a:bodyPr>
          <a:lstStyle/>
          <a:p>
            <a:pPr algn="ctr">
              <a:lnSpc>
                <a:spcPts val="12019"/>
              </a:lnSpc>
            </a:pPr>
            <a:r>
              <a:rPr lang="en-US" sz="8585" b="1" spc="-652">
                <a:solidFill>
                  <a:srgbClr val="000000"/>
                </a:solidFill>
                <a:latin typeface="Open Sans 2 Bold"/>
                <a:ea typeface="Open Sans 2 Bold"/>
                <a:cs typeface="Open Sans 2 Bold"/>
                <a:sym typeface="Open Sans 2 Bold"/>
              </a:rPr>
              <a:t>11</a:t>
            </a:r>
          </a:p>
        </p:txBody>
      </p:sp>
      <p:grpSp>
        <p:nvGrpSpPr>
          <p:cNvPr id="12" name="Group 12"/>
          <p:cNvGrpSpPr/>
          <p:nvPr/>
        </p:nvGrpSpPr>
        <p:grpSpPr>
          <a:xfrm>
            <a:off x="8989471" y="854345"/>
            <a:ext cx="3470338" cy="1248551"/>
            <a:chOff x="0" y="0"/>
            <a:chExt cx="2517943" cy="905901"/>
          </a:xfrm>
        </p:grpSpPr>
        <p:sp>
          <p:nvSpPr>
            <p:cNvPr id="13" name="Freeform 13"/>
            <p:cNvSpPr/>
            <p:nvPr/>
          </p:nvSpPr>
          <p:spPr>
            <a:xfrm>
              <a:off x="0" y="0"/>
              <a:ext cx="2517944" cy="905901"/>
            </a:xfrm>
            <a:custGeom>
              <a:avLst/>
              <a:gdLst/>
              <a:ahLst/>
              <a:cxnLst/>
              <a:rect l="l" t="t" r="r" b="b"/>
              <a:pathLst>
                <a:path w="2517944" h="905901">
                  <a:moveTo>
                    <a:pt x="0" y="0"/>
                  </a:moveTo>
                  <a:lnTo>
                    <a:pt x="2517944" y="0"/>
                  </a:lnTo>
                  <a:lnTo>
                    <a:pt x="2517944" y="905901"/>
                  </a:lnTo>
                  <a:lnTo>
                    <a:pt x="0" y="905901"/>
                  </a:lnTo>
                  <a:close/>
                </a:path>
              </a:pathLst>
            </a:custGeom>
            <a:solidFill>
              <a:srgbClr val="372926"/>
            </a:solidFill>
          </p:spPr>
          <p:txBody>
            <a:bodyPr/>
            <a:lstStyle/>
            <a:p>
              <a:endParaRPr lang="en-ZA"/>
            </a:p>
          </p:txBody>
        </p:sp>
        <p:sp>
          <p:nvSpPr>
            <p:cNvPr id="14" name="TextBox 14"/>
            <p:cNvSpPr txBox="1"/>
            <p:nvPr/>
          </p:nvSpPr>
          <p:spPr>
            <a:xfrm>
              <a:off x="0" y="-38100"/>
              <a:ext cx="2517943" cy="944001"/>
            </a:xfrm>
            <a:prstGeom prst="rect">
              <a:avLst/>
            </a:prstGeom>
          </p:spPr>
          <p:txBody>
            <a:bodyPr lIns="50800" tIns="50800" rIns="50800" bIns="50800" rtlCol="0" anchor="ctr"/>
            <a:lstStyle/>
            <a:p>
              <a:pPr algn="ctr">
                <a:lnSpc>
                  <a:spcPts val="2877"/>
                </a:lnSpc>
              </a:pPr>
              <a:endParaRPr/>
            </a:p>
          </p:txBody>
        </p:sp>
      </p:grpSp>
      <p:sp>
        <p:nvSpPr>
          <p:cNvPr id="15" name="TextBox 15"/>
          <p:cNvSpPr txBox="1"/>
          <p:nvPr/>
        </p:nvSpPr>
        <p:spPr>
          <a:xfrm>
            <a:off x="9144000" y="1097460"/>
            <a:ext cx="7195404" cy="895671"/>
          </a:xfrm>
          <a:prstGeom prst="rect">
            <a:avLst/>
          </a:prstGeom>
        </p:spPr>
        <p:txBody>
          <a:bodyPr lIns="0" tIns="0" rIns="0" bIns="0" rtlCol="0" anchor="t">
            <a:spAutoFit/>
          </a:bodyPr>
          <a:lstStyle/>
          <a:p>
            <a:pPr algn="l">
              <a:lnSpc>
                <a:spcPts val="6762"/>
              </a:lnSpc>
            </a:pPr>
            <a:r>
              <a:rPr lang="en-US" sz="6762" b="1" spc="-169">
                <a:solidFill>
                  <a:srgbClr val="FFFFFF"/>
                </a:solidFill>
                <a:latin typeface="Open Sans 1 Bold"/>
                <a:ea typeface="Open Sans 1 Bold"/>
                <a:cs typeface="Open Sans 1 Bold"/>
                <a:sym typeface="Open Sans 1 Bold"/>
              </a:rPr>
              <a:t>149 116</a:t>
            </a:r>
          </a:p>
        </p:txBody>
      </p:sp>
      <p:grpSp>
        <p:nvGrpSpPr>
          <p:cNvPr id="16" name="Group 16"/>
          <p:cNvGrpSpPr/>
          <p:nvPr/>
        </p:nvGrpSpPr>
        <p:grpSpPr>
          <a:xfrm>
            <a:off x="-186027" y="3641716"/>
            <a:ext cx="15049186" cy="5306986"/>
            <a:chOff x="0" y="0"/>
            <a:chExt cx="20065581" cy="7075981"/>
          </a:xfrm>
        </p:grpSpPr>
        <p:pic>
          <p:nvPicPr>
            <p:cNvPr id="17" name="Picture 17"/>
            <p:cNvPicPr>
              <a:picLocks noChangeAspect="1"/>
            </p:cNvPicPr>
            <p:nvPr/>
          </p:nvPicPr>
          <p:blipFill>
            <a:blip r:embed="rId2"/>
            <a:srcRect l="9735" t="656" r="10652" b="6688"/>
            <a:stretch>
              <a:fillRect/>
            </a:stretch>
          </p:blipFill>
          <p:spPr>
            <a:xfrm>
              <a:off x="0" y="0"/>
              <a:ext cx="4863995" cy="7075981"/>
            </a:xfrm>
            <a:prstGeom prst="rect">
              <a:avLst/>
            </a:prstGeom>
          </p:spPr>
        </p:pic>
        <p:pic>
          <p:nvPicPr>
            <p:cNvPr id="18" name="Picture 18"/>
            <p:cNvPicPr>
              <a:picLocks noChangeAspect="1"/>
            </p:cNvPicPr>
            <p:nvPr/>
          </p:nvPicPr>
          <p:blipFill>
            <a:blip r:embed="rId3"/>
            <a:srcRect t="1507" b="1507"/>
            <a:stretch>
              <a:fillRect/>
            </a:stretch>
          </p:blipFill>
          <p:spPr>
            <a:xfrm>
              <a:off x="5067195" y="0"/>
              <a:ext cx="4863995" cy="7075981"/>
            </a:xfrm>
            <a:prstGeom prst="rect">
              <a:avLst/>
            </a:prstGeom>
          </p:spPr>
        </p:pic>
        <p:pic>
          <p:nvPicPr>
            <p:cNvPr id="19" name="Picture 19"/>
            <p:cNvPicPr>
              <a:picLocks noChangeAspect="1"/>
            </p:cNvPicPr>
            <p:nvPr/>
          </p:nvPicPr>
          <p:blipFill>
            <a:blip r:embed="rId4"/>
            <a:srcRect l="7037" r="7037"/>
            <a:stretch>
              <a:fillRect/>
            </a:stretch>
          </p:blipFill>
          <p:spPr>
            <a:xfrm>
              <a:off x="10134390" y="0"/>
              <a:ext cx="4863995" cy="7075981"/>
            </a:xfrm>
            <a:prstGeom prst="rect">
              <a:avLst/>
            </a:prstGeom>
          </p:spPr>
        </p:pic>
        <p:pic>
          <p:nvPicPr>
            <p:cNvPr id="20" name="Picture 20"/>
            <p:cNvPicPr>
              <a:picLocks noChangeAspect="1"/>
            </p:cNvPicPr>
            <p:nvPr/>
          </p:nvPicPr>
          <p:blipFill>
            <a:blip r:embed="rId5"/>
            <a:srcRect l="9947" r="9947"/>
            <a:stretch>
              <a:fillRect/>
            </a:stretch>
          </p:blipFill>
          <p:spPr>
            <a:xfrm>
              <a:off x="15201586" y="0"/>
              <a:ext cx="4863995" cy="7075981"/>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ZA"/>
          </a:p>
        </p:txBody>
      </p:sp>
      <p:grpSp>
        <p:nvGrpSpPr>
          <p:cNvPr id="3" name="Group 3"/>
          <p:cNvGrpSpPr/>
          <p:nvPr/>
        </p:nvGrpSpPr>
        <p:grpSpPr>
          <a:xfrm>
            <a:off x="0" y="0"/>
            <a:ext cx="1685992" cy="10334625"/>
            <a:chOff x="0" y="0"/>
            <a:chExt cx="812800" cy="4982219"/>
          </a:xfrm>
        </p:grpSpPr>
        <p:sp>
          <p:nvSpPr>
            <p:cNvPr id="4" name="Freeform 4"/>
            <p:cNvSpPr/>
            <p:nvPr/>
          </p:nvSpPr>
          <p:spPr>
            <a:xfrm>
              <a:off x="0" y="0"/>
              <a:ext cx="812800" cy="4982220"/>
            </a:xfrm>
            <a:custGeom>
              <a:avLst/>
              <a:gdLst/>
              <a:ahLst/>
              <a:cxnLst/>
              <a:rect l="l" t="t" r="r" b="b"/>
              <a:pathLst>
                <a:path w="812800" h="4982220">
                  <a:moveTo>
                    <a:pt x="0" y="0"/>
                  </a:moveTo>
                  <a:lnTo>
                    <a:pt x="812800" y="0"/>
                  </a:lnTo>
                  <a:lnTo>
                    <a:pt x="812800" y="4982220"/>
                  </a:lnTo>
                  <a:lnTo>
                    <a:pt x="0" y="4982220"/>
                  </a:lnTo>
                  <a:close/>
                </a:path>
              </a:pathLst>
            </a:custGeom>
            <a:solidFill>
              <a:srgbClr val="FFFFFF"/>
            </a:solidFill>
          </p:spPr>
          <p:txBody>
            <a:bodyPr/>
            <a:lstStyle/>
            <a:p>
              <a:endParaRPr lang="en-ZA"/>
            </a:p>
          </p:txBody>
        </p:sp>
        <p:sp>
          <p:nvSpPr>
            <p:cNvPr id="5" name="TextBox 5"/>
            <p:cNvSpPr txBox="1"/>
            <p:nvPr/>
          </p:nvSpPr>
          <p:spPr>
            <a:xfrm>
              <a:off x="0" y="-38100"/>
              <a:ext cx="812800" cy="5020319"/>
            </a:xfrm>
            <a:prstGeom prst="rect">
              <a:avLst/>
            </a:prstGeom>
          </p:spPr>
          <p:txBody>
            <a:bodyPr lIns="50800" tIns="50800" rIns="50800" bIns="50800" rtlCol="0" anchor="ctr"/>
            <a:lstStyle/>
            <a:p>
              <a:pPr algn="ctr">
                <a:lnSpc>
                  <a:spcPts val="2877"/>
                </a:lnSpc>
              </a:pPr>
              <a:endParaRPr/>
            </a:p>
          </p:txBody>
        </p:sp>
      </p:grpSp>
      <p:grpSp>
        <p:nvGrpSpPr>
          <p:cNvPr id="6" name="Group 6"/>
          <p:cNvGrpSpPr/>
          <p:nvPr/>
        </p:nvGrpSpPr>
        <p:grpSpPr>
          <a:xfrm>
            <a:off x="504662" y="394422"/>
            <a:ext cx="16754638" cy="2105304"/>
            <a:chOff x="0" y="0"/>
            <a:chExt cx="8077244" cy="1014946"/>
          </a:xfrm>
        </p:grpSpPr>
        <p:sp>
          <p:nvSpPr>
            <p:cNvPr id="7" name="Freeform 7"/>
            <p:cNvSpPr/>
            <p:nvPr/>
          </p:nvSpPr>
          <p:spPr>
            <a:xfrm>
              <a:off x="0" y="0"/>
              <a:ext cx="8077243" cy="1014946"/>
            </a:xfrm>
            <a:custGeom>
              <a:avLst/>
              <a:gdLst/>
              <a:ahLst/>
              <a:cxnLst/>
              <a:rect l="l" t="t" r="r" b="b"/>
              <a:pathLst>
                <a:path w="8077243" h="1014946">
                  <a:moveTo>
                    <a:pt x="0" y="0"/>
                  </a:moveTo>
                  <a:lnTo>
                    <a:pt x="8077243" y="0"/>
                  </a:lnTo>
                  <a:lnTo>
                    <a:pt x="8077243" y="1014946"/>
                  </a:lnTo>
                  <a:lnTo>
                    <a:pt x="0" y="1014946"/>
                  </a:lnTo>
                  <a:close/>
                </a:path>
              </a:pathLst>
            </a:custGeom>
            <a:solidFill>
              <a:srgbClr val="E6DACE"/>
            </a:solidFill>
          </p:spPr>
          <p:txBody>
            <a:bodyPr/>
            <a:lstStyle/>
            <a:p>
              <a:endParaRPr lang="en-ZA"/>
            </a:p>
          </p:txBody>
        </p:sp>
        <p:sp>
          <p:nvSpPr>
            <p:cNvPr id="8" name="TextBox 8"/>
            <p:cNvSpPr txBox="1"/>
            <p:nvPr/>
          </p:nvSpPr>
          <p:spPr>
            <a:xfrm>
              <a:off x="0" y="-38100"/>
              <a:ext cx="8077244" cy="1053046"/>
            </a:xfrm>
            <a:prstGeom prst="rect">
              <a:avLst/>
            </a:prstGeom>
          </p:spPr>
          <p:txBody>
            <a:bodyPr lIns="50800" tIns="50800" rIns="50800" bIns="50800" rtlCol="0" anchor="ctr"/>
            <a:lstStyle/>
            <a:p>
              <a:pPr algn="ctr">
                <a:lnSpc>
                  <a:spcPts val="2877"/>
                </a:lnSpc>
              </a:pPr>
              <a:endParaRPr/>
            </a:p>
          </p:txBody>
        </p:sp>
      </p:grpSp>
      <p:grpSp>
        <p:nvGrpSpPr>
          <p:cNvPr id="9" name="Group 9"/>
          <p:cNvGrpSpPr/>
          <p:nvPr/>
        </p:nvGrpSpPr>
        <p:grpSpPr>
          <a:xfrm>
            <a:off x="9838420" y="2499725"/>
            <a:ext cx="7420880" cy="5716571"/>
            <a:chOff x="0" y="0"/>
            <a:chExt cx="1954470" cy="1505599"/>
          </a:xfrm>
        </p:grpSpPr>
        <p:sp>
          <p:nvSpPr>
            <p:cNvPr id="10" name="Freeform 10"/>
            <p:cNvSpPr/>
            <p:nvPr/>
          </p:nvSpPr>
          <p:spPr>
            <a:xfrm>
              <a:off x="0" y="0"/>
              <a:ext cx="1954470" cy="1505599"/>
            </a:xfrm>
            <a:custGeom>
              <a:avLst/>
              <a:gdLst/>
              <a:ahLst/>
              <a:cxnLst/>
              <a:rect l="l" t="t" r="r" b="b"/>
              <a:pathLst>
                <a:path w="1954470" h="1505599">
                  <a:moveTo>
                    <a:pt x="0" y="0"/>
                  </a:moveTo>
                  <a:lnTo>
                    <a:pt x="1954470" y="0"/>
                  </a:lnTo>
                  <a:lnTo>
                    <a:pt x="1954470" y="1505599"/>
                  </a:lnTo>
                  <a:lnTo>
                    <a:pt x="0" y="1505599"/>
                  </a:lnTo>
                  <a:close/>
                </a:path>
              </a:pathLst>
            </a:custGeom>
            <a:solidFill>
              <a:srgbClr val="FFFFFF"/>
            </a:solidFill>
          </p:spPr>
          <p:txBody>
            <a:bodyPr/>
            <a:lstStyle/>
            <a:p>
              <a:endParaRPr lang="en-ZA"/>
            </a:p>
          </p:txBody>
        </p:sp>
        <p:sp>
          <p:nvSpPr>
            <p:cNvPr id="11" name="TextBox 11"/>
            <p:cNvSpPr txBox="1"/>
            <p:nvPr/>
          </p:nvSpPr>
          <p:spPr>
            <a:xfrm>
              <a:off x="0" y="19050"/>
              <a:ext cx="1954470" cy="1486549"/>
            </a:xfrm>
            <a:prstGeom prst="rect">
              <a:avLst/>
            </a:prstGeom>
          </p:spPr>
          <p:txBody>
            <a:bodyPr lIns="50800" tIns="50800" rIns="50800" bIns="50800" rtlCol="0" anchor="ctr"/>
            <a:lstStyle/>
            <a:p>
              <a:pPr algn="ctr">
                <a:lnSpc>
                  <a:spcPts val="2799"/>
                </a:lnSpc>
              </a:pPr>
              <a:endParaRPr/>
            </a:p>
          </p:txBody>
        </p:sp>
      </p:grpSp>
      <p:sp>
        <p:nvSpPr>
          <p:cNvPr id="12" name="Freeform 12"/>
          <p:cNvSpPr/>
          <p:nvPr/>
        </p:nvSpPr>
        <p:spPr>
          <a:xfrm>
            <a:off x="10502208" y="3055035"/>
            <a:ext cx="6228031" cy="4860108"/>
          </a:xfrm>
          <a:custGeom>
            <a:avLst/>
            <a:gdLst/>
            <a:ahLst/>
            <a:cxnLst/>
            <a:rect l="l" t="t" r="r" b="b"/>
            <a:pathLst>
              <a:path w="6228031" h="4860108">
                <a:moveTo>
                  <a:pt x="0" y="0"/>
                </a:moveTo>
                <a:lnTo>
                  <a:pt x="6228031" y="0"/>
                </a:lnTo>
                <a:lnTo>
                  <a:pt x="6228031" y="4860108"/>
                </a:lnTo>
                <a:lnTo>
                  <a:pt x="0" y="4860108"/>
                </a:lnTo>
                <a:lnTo>
                  <a:pt x="0" y="0"/>
                </a:lnTo>
                <a:close/>
              </a:path>
            </a:pathLst>
          </a:custGeom>
          <a:blipFill>
            <a:blip r:embed="rId3"/>
            <a:stretch>
              <a:fillRect l="-8356" t="-9710" r="-20293" b="-2600"/>
            </a:stretch>
          </a:blipFill>
        </p:spPr>
        <p:txBody>
          <a:bodyPr/>
          <a:lstStyle/>
          <a:p>
            <a:endParaRPr lang="en-ZA"/>
          </a:p>
        </p:txBody>
      </p:sp>
      <p:grpSp>
        <p:nvGrpSpPr>
          <p:cNvPr id="13" name="Group 13"/>
          <p:cNvGrpSpPr/>
          <p:nvPr/>
        </p:nvGrpSpPr>
        <p:grpSpPr>
          <a:xfrm>
            <a:off x="504662" y="2492371"/>
            <a:ext cx="7420880" cy="5716571"/>
            <a:chOff x="0" y="0"/>
            <a:chExt cx="1954470" cy="1505599"/>
          </a:xfrm>
        </p:grpSpPr>
        <p:sp>
          <p:nvSpPr>
            <p:cNvPr id="14" name="Freeform 14"/>
            <p:cNvSpPr/>
            <p:nvPr/>
          </p:nvSpPr>
          <p:spPr>
            <a:xfrm>
              <a:off x="0" y="0"/>
              <a:ext cx="1954470" cy="1505599"/>
            </a:xfrm>
            <a:custGeom>
              <a:avLst/>
              <a:gdLst/>
              <a:ahLst/>
              <a:cxnLst/>
              <a:rect l="l" t="t" r="r" b="b"/>
              <a:pathLst>
                <a:path w="1954470" h="1505599">
                  <a:moveTo>
                    <a:pt x="0" y="0"/>
                  </a:moveTo>
                  <a:lnTo>
                    <a:pt x="1954470" y="0"/>
                  </a:lnTo>
                  <a:lnTo>
                    <a:pt x="1954470" y="1505599"/>
                  </a:lnTo>
                  <a:lnTo>
                    <a:pt x="0" y="1505599"/>
                  </a:lnTo>
                  <a:close/>
                </a:path>
              </a:pathLst>
            </a:custGeom>
            <a:solidFill>
              <a:srgbClr val="FFFFFF"/>
            </a:solidFill>
          </p:spPr>
          <p:txBody>
            <a:bodyPr/>
            <a:lstStyle/>
            <a:p>
              <a:endParaRPr lang="en-ZA"/>
            </a:p>
          </p:txBody>
        </p:sp>
        <p:sp>
          <p:nvSpPr>
            <p:cNvPr id="15" name="TextBox 15"/>
            <p:cNvSpPr txBox="1"/>
            <p:nvPr/>
          </p:nvSpPr>
          <p:spPr>
            <a:xfrm>
              <a:off x="0" y="19050"/>
              <a:ext cx="1954470" cy="1486549"/>
            </a:xfrm>
            <a:prstGeom prst="rect">
              <a:avLst/>
            </a:prstGeom>
          </p:spPr>
          <p:txBody>
            <a:bodyPr lIns="50800" tIns="50800" rIns="50800" bIns="50800" rtlCol="0" anchor="ctr"/>
            <a:lstStyle/>
            <a:p>
              <a:pPr algn="ctr">
                <a:lnSpc>
                  <a:spcPts val="2799"/>
                </a:lnSpc>
              </a:pPr>
              <a:endParaRPr/>
            </a:p>
          </p:txBody>
        </p:sp>
      </p:grpSp>
      <p:sp>
        <p:nvSpPr>
          <p:cNvPr id="16" name="Freeform 16"/>
          <p:cNvSpPr/>
          <p:nvPr/>
        </p:nvSpPr>
        <p:spPr>
          <a:xfrm>
            <a:off x="1028700" y="2835537"/>
            <a:ext cx="6188508" cy="5044948"/>
          </a:xfrm>
          <a:custGeom>
            <a:avLst/>
            <a:gdLst/>
            <a:ahLst/>
            <a:cxnLst/>
            <a:rect l="l" t="t" r="r" b="b"/>
            <a:pathLst>
              <a:path w="6188508" h="5044948">
                <a:moveTo>
                  <a:pt x="0" y="0"/>
                </a:moveTo>
                <a:lnTo>
                  <a:pt x="6188508" y="0"/>
                </a:lnTo>
                <a:lnTo>
                  <a:pt x="6188508" y="5044948"/>
                </a:lnTo>
                <a:lnTo>
                  <a:pt x="0" y="5044948"/>
                </a:lnTo>
                <a:lnTo>
                  <a:pt x="0" y="0"/>
                </a:lnTo>
                <a:close/>
              </a:path>
            </a:pathLst>
          </a:custGeom>
          <a:blipFill>
            <a:blip r:embed="rId4"/>
            <a:stretch>
              <a:fillRect l="-10022" t="-8196" r="-20966" b="-1267"/>
            </a:stretch>
          </a:blipFill>
        </p:spPr>
        <p:txBody>
          <a:bodyPr/>
          <a:lstStyle/>
          <a:p>
            <a:endParaRPr lang="en-ZA"/>
          </a:p>
        </p:txBody>
      </p:sp>
      <p:sp>
        <p:nvSpPr>
          <p:cNvPr id="17" name="TextBox 17"/>
          <p:cNvSpPr txBox="1"/>
          <p:nvPr/>
        </p:nvSpPr>
        <p:spPr>
          <a:xfrm>
            <a:off x="1685992" y="669496"/>
            <a:ext cx="15236537" cy="1678981"/>
          </a:xfrm>
          <a:prstGeom prst="rect">
            <a:avLst/>
          </a:prstGeom>
        </p:spPr>
        <p:txBody>
          <a:bodyPr lIns="0" tIns="0" rIns="0" bIns="0" rtlCol="0" anchor="t">
            <a:spAutoFit/>
          </a:bodyPr>
          <a:lstStyle/>
          <a:p>
            <a:pPr algn="l">
              <a:lnSpc>
                <a:spcPts val="6476"/>
              </a:lnSpc>
            </a:pPr>
            <a:r>
              <a:rPr lang="en-US" sz="6476" b="1" spc="-161">
                <a:solidFill>
                  <a:srgbClr val="39261D"/>
                </a:solidFill>
                <a:latin typeface="Open Sans 1 Bold"/>
                <a:ea typeface="Open Sans 1 Bold"/>
                <a:cs typeface="Open Sans 1 Bold"/>
                <a:sym typeface="Open Sans 1 Bold"/>
              </a:rPr>
              <a:t>PRODUCTS BY SALES DISTRIBUTION AND NUMBER OF UNITS SOLD</a:t>
            </a:r>
          </a:p>
        </p:txBody>
      </p:sp>
      <p:sp>
        <p:nvSpPr>
          <p:cNvPr id="18" name="TextBox 18"/>
          <p:cNvSpPr txBox="1"/>
          <p:nvPr/>
        </p:nvSpPr>
        <p:spPr>
          <a:xfrm>
            <a:off x="1847510" y="2518775"/>
            <a:ext cx="5335308" cy="358775"/>
          </a:xfrm>
          <a:prstGeom prst="rect">
            <a:avLst/>
          </a:prstGeom>
        </p:spPr>
        <p:txBody>
          <a:bodyPr lIns="0" tIns="0" rIns="0" bIns="0" rtlCol="0" anchor="t">
            <a:spAutoFit/>
          </a:bodyPr>
          <a:lstStyle/>
          <a:p>
            <a:pPr algn="l">
              <a:lnSpc>
                <a:spcPts val="2799"/>
              </a:lnSpc>
            </a:pPr>
            <a:r>
              <a:rPr lang="en-US" sz="2499" b="1">
                <a:solidFill>
                  <a:srgbClr val="854022"/>
                </a:solidFill>
                <a:latin typeface="Open Sans 2 Bold"/>
                <a:ea typeface="Open Sans 2 Bold"/>
                <a:cs typeface="Open Sans 2 Bold"/>
                <a:sym typeface="Open Sans 2 Bold"/>
              </a:rPr>
              <a:t>Products by Sales Distribution</a:t>
            </a:r>
          </a:p>
        </p:txBody>
      </p:sp>
      <p:sp>
        <p:nvSpPr>
          <p:cNvPr id="19" name="TextBox 19"/>
          <p:cNvSpPr txBox="1"/>
          <p:nvPr/>
        </p:nvSpPr>
        <p:spPr>
          <a:xfrm>
            <a:off x="10502208" y="2511421"/>
            <a:ext cx="6232023" cy="358775"/>
          </a:xfrm>
          <a:prstGeom prst="rect">
            <a:avLst/>
          </a:prstGeom>
        </p:spPr>
        <p:txBody>
          <a:bodyPr lIns="0" tIns="0" rIns="0" bIns="0" rtlCol="0" anchor="t">
            <a:spAutoFit/>
          </a:bodyPr>
          <a:lstStyle/>
          <a:p>
            <a:pPr algn="l">
              <a:lnSpc>
                <a:spcPts val="2799"/>
              </a:lnSpc>
            </a:pPr>
            <a:r>
              <a:rPr lang="en-US" sz="2499" b="1">
                <a:solidFill>
                  <a:srgbClr val="854022"/>
                </a:solidFill>
                <a:latin typeface="Open Sans 2 Bold"/>
                <a:ea typeface="Open Sans 2 Bold"/>
                <a:cs typeface="Open Sans 2 Bold"/>
                <a:sym typeface="Open Sans 2 Bold"/>
              </a:rPr>
              <a:t>Products by Number of Units Sold</a:t>
            </a:r>
          </a:p>
        </p:txBody>
      </p:sp>
      <p:grpSp>
        <p:nvGrpSpPr>
          <p:cNvPr id="20" name="Group 20"/>
          <p:cNvGrpSpPr/>
          <p:nvPr/>
        </p:nvGrpSpPr>
        <p:grpSpPr>
          <a:xfrm>
            <a:off x="504662" y="8058018"/>
            <a:ext cx="16754638" cy="2004029"/>
            <a:chOff x="0" y="0"/>
            <a:chExt cx="4412744" cy="527810"/>
          </a:xfrm>
        </p:grpSpPr>
        <p:sp>
          <p:nvSpPr>
            <p:cNvPr id="21" name="Freeform 21"/>
            <p:cNvSpPr/>
            <p:nvPr/>
          </p:nvSpPr>
          <p:spPr>
            <a:xfrm>
              <a:off x="0" y="0"/>
              <a:ext cx="4412744" cy="527810"/>
            </a:xfrm>
            <a:custGeom>
              <a:avLst/>
              <a:gdLst/>
              <a:ahLst/>
              <a:cxnLst/>
              <a:rect l="l" t="t" r="r" b="b"/>
              <a:pathLst>
                <a:path w="4412744" h="527810">
                  <a:moveTo>
                    <a:pt x="0" y="0"/>
                  </a:moveTo>
                  <a:lnTo>
                    <a:pt x="4412744" y="0"/>
                  </a:lnTo>
                  <a:lnTo>
                    <a:pt x="4412744" y="527810"/>
                  </a:lnTo>
                  <a:lnTo>
                    <a:pt x="0" y="527810"/>
                  </a:lnTo>
                  <a:close/>
                </a:path>
              </a:pathLst>
            </a:custGeom>
            <a:solidFill>
              <a:srgbClr val="39261D"/>
            </a:solidFill>
          </p:spPr>
          <p:txBody>
            <a:bodyPr/>
            <a:lstStyle/>
            <a:p>
              <a:endParaRPr lang="en-ZA"/>
            </a:p>
          </p:txBody>
        </p:sp>
        <p:sp>
          <p:nvSpPr>
            <p:cNvPr id="22" name="TextBox 22"/>
            <p:cNvSpPr txBox="1"/>
            <p:nvPr/>
          </p:nvSpPr>
          <p:spPr>
            <a:xfrm>
              <a:off x="0" y="-257175"/>
              <a:ext cx="4412744" cy="784985"/>
            </a:xfrm>
            <a:prstGeom prst="rect">
              <a:avLst/>
            </a:prstGeom>
          </p:spPr>
          <p:txBody>
            <a:bodyPr lIns="50800" tIns="50800" rIns="50800" bIns="50800" rtlCol="0" anchor="ctr"/>
            <a:lstStyle/>
            <a:p>
              <a:pPr algn="ctr">
                <a:lnSpc>
                  <a:spcPts val="5331"/>
                </a:lnSpc>
              </a:pPr>
              <a:endParaRPr/>
            </a:p>
          </p:txBody>
        </p:sp>
      </p:grpSp>
      <p:sp>
        <p:nvSpPr>
          <p:cNvPr id="23" name="TextBox 23"/>
          <p:cNvSpPr txBox="1"/>
          <p:nvPr/>
        </p:nvSpPr>
        <p:spPr>
          <a:xfrm>
            <a:off x="1028700" y="8330596"/>
            <a:ext cx="14710670" cy="925830"/>
          </a:xfrm>
          <a:prstGeom prst="rect">
            <a:avLst/>
          </a:prstGeom>
        </p:spPr>
        <p:txBody>
          <a:bodyPr lIns="0" tIns="0" rIns="0" bIns="0" rtlCol="0" anchor="t">
            <a:spAutoFit/>
          </a:bodyPr>
          <a:lstStyle/>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In terms of the number of Sales, Coffee, Tea, and Baked Goods are our best sellers.</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This is further confirmed in terms of the number of units sold. </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Coffee beans, loose tea, and packaged chocolate are, however, our lowest-selling product categories.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685992" cy="10334625"/>
            <a:chOff x="0" y="0"/>
            <a:chExt cx="812800" cy="4982219"/>
          </a:xfrm>
        </p:grpSpPr>
        <p:sp>
          <p:nvSpPr>
            <p:cNvPr id="3" name="Freeform 3"/>
            <p:cNvSpPr/>
            <p:nvPr/>
          </p:nvSpPr>
          <p:spPr>
            <a:xfrm>
              <a:off x="0" y="0"/>
              <a:ext cx="812800" cy="4982220"/>
            </a:xfrm>
            <a:custGeom>
              <a:avLst/>
              <a:gdLst/>
              <a:ahLst/>
              <a:cxnLst/>
              <a:rect l="l" t="t" r="r" b="b"/>
              <a:pathLst>
                <a:path w="812800" h="4982220">
                  <a:moveTo>
                    <a:pt x="0" y="0"/>
                  </a:moveTo>
                  <a:lnTo>
                    <a:pt x="812800" y="0"/>
                  </a:lnTo>
                  <a:lnTo>
                    <a:pt x="812800" y="4982220"/>
                  </a:lnTo>
                  <a:lnTo>
                    <a:pt x="0" y="4982220"/>
                  </a:lnTo>
                  <a:close/>
                </a:path>
              </a:pathLst>
            </a:custGeom>
            <a:solidFill>
              <a:srgbClr val="FFFFFF"/>
            </a:solidFill>
          </p:spPr>
          <p:txBody>
            <a:bodyPr/>
            <a:lstStyle/>
            <a:p>
              <a:endParaRPr lang="en-ZA"/>
            </a:p>
          </p:txBody>
        </p:sp>
        <p:sp>
          <p:nvSpPr>
            <p:cNvPr id="4" name="TextBox 4"/>
            <p:cNvSpPr txBox="1"/>
            <p:nvPr/>
          </p:nvSpPr>
          <p:spPr>
            <a:xfrm>
              <a:off x="0" y="-38100"/>
              <a:ext cx="812800" cy="5020319"/>
            </a:xfrm>
            <a:prstGeom prst="rect">
              <a:avLst/>
            </a:prstGeom>
          </p:spPr>
          <p:txBody>
            <a:bodyPr lIns="50800" tIns="50800" rIns="50800" bIns="50800" rtlCol="0" anchor="ctr"/>
            <a:lstStyle/>
            <a:p>
              <a:pPr algn="ctr">
                <a:lnSpc>
                  <a:spcPts val="2877"/>
                </a:lnSpc>
              </a:pPr>
              <a:endParaRPr/>
            </a:p>
          </p:txBody>
        </p:sp>
      </p:grpSp>
      <p:grpSp>
        <p:nvGrpSpPr>
          <p:cNvPr id="5" name="Group 5"/>
          <p:cNvGrpSpPr/>
          <p:nvPr/>
        </p:nvGrpSpPr>
        <p:grpSpPr>
          <a:xfrm>
            <a:off x="504662" y="394422"/>
            <a:ext cx="16754638" cy="2105304"/>
            <a:chOff x="0" y="0"/>
            <a:chExt cx="8077244" cy="1014946"/>
          </a:xfrm>
        </p:grpSpPr>
        <p:sp>
          <p:nvSpPr>
            <p:cNvPr id="6" name="Freeform 6"/>
            <p:cNvSpPr/>
            <p:nvPr/>
          </p:nvSpPr>
          <p:spPr>
            <a:xfrm>
              <a:off x="0" y="0"/>
              <a:ext cx="8077243" cy="1014946"/>
            </a:xfrm>
            <a:custGeom>
              <a:avLst/>
              <a:gdLst/>
              <a:ahLst/>
              <a:cxnLst/>
              <a:rect l="l" t="t" r="r" b="b"/>
              <a:pathLst>
                <a:path w="8077243" h="1014946">
                  <a:moveTo>
                    <a:pt x="0" y="0"/>
                  </a:moveTo>
                  <a:lnTo>
                    <a:pt x="8077243" y="0"/>
                  </a:lnTo>
                  <a:lnTo>
                    <a:pt x="8077243" y="1014946"/>
                  </a:lnTo>
                  <a:lnTo>
                    <a:pt x="0" y="1014946"/>
                  </a:lnTo>
                  <a:close/>
                </a:path>
              </a:pathLst>
            </a:custGeom>
            <a:solidFill>
              <a:srgbClr val="E6DACE"/>
            </a:solidFill>
          </p:spPr>
          <p:txBody>
            <a:bodyPr/>
            <a:lstStyle/>
            <a:p>
              <a:endParaRPr lang="en-ZA"/>
            </a:p>
          </p:txBody>
        </p:sp>
        <p:sp>
          <p:nvSpPr>
            <p:cNvPr id="7" name="TextBox 7"/>
            <p:cNvSpPr txBox="1"/>
            <p:nvPr/>
          </p:nvSpPr>
          <p:spPr>
            <a:xfrm>
              <a:off x="0" y="-38100"/>
              <a:ext cx="8077244" cy="1053046"/>
            </a:xfrm>
            <a:prstGeom prst="rect">
              <a:avLst/>
            </a:prstGeom>
          </p:spPr>
          <p:txBody>
            <a:bodyPr lIns="50800" tIns="50800" rIns="50800" bIns="50800" rtlCol="0" anchor="ctr"/>
            <a:lstStyle/>
            <a:p>
              <a:pPr algn="ctr">
                <a:lnSpc>
                  <a:spcPts val="2877"/>
                </a:lnSpc>
              </a:pPr>
              <a:endParaRPr/>
            </a:p>
          </p:txBody>
        </p:sp>
      </p:grpSp>
      <p:sp>
        <p:nvSpPr>
          <p:cNvPr id="8" name="Freeform 8"/>
          <p:cNvSpPr/>
          <p:nvPr/>
        </p:nvSpPr>
        <p:spPr>
          <a:xfrm flipH="1">
            <a:off x="358686" y="394422"/>
            <a:ext cx="5858095" cy="2619057"/>
          </a:xfrm>
          <a:custGeom>
            <a:avLst/>
            <a:gdLst/>
            <a:ahLst/>
            <a:cxnLst/>
            <a:rect l="l" t="t" r="r" b="b"/>
            <a:pathLst>
              <a:path w="5858095" h="2619057">
                <a:moveTo>
                  <a:pt x="5858095" y="0"/>
                </a:moveTo>
                <a:lnTo>
                  <a:pt x="0" y="0"/>
                </a:lnTo>
                <a:lnTo>
                  <a:pt x="0" y="2619057"/>
                </a:lnTo>
                <a:lnTo>
                  <a:pt x="5858095" y="2619057"/>
                </a:lnTo>
                <a:lnTo>
                  <a:pt x="5858095" y="0"/>
                </a:lnTo>
                <a:close/>
              </a:path>
            </a:pathLst>
          </a:custGeom>
          <a:blipFill>
            <a:blip r:embed="rId2"/>
            <a:stretch>
              <a:fillRect/>
            </a:stretch>
          </a:blipFill>
        </p:spPr>
        <p:txBody>
          <a:bodyPr/>
          <a:lstStyle/>
          <a:p>
            <a:endParaRPr lang="en-ZA"/>
          </a:p>
        </p:txBody>
      </p:sp>
      <p:grpSp>
        <p:nvGrpSpPr>
          <p:cNvPr id="9" name="Group 9"/>
          <p:cNvGrpSpPr/>
          <p:nvPr/>
        </p:nvGrpSpPr>
        <p:grpSpPr>
          <a:xfrm>
            <a:off x="504662" y="8058018"/>
            <a:ext cx="16754638" cy="2004029"/>
            <a:chOff x="0" y="0"/>
            <a:chExt cx="4412744" cy="527810"/>
          </a:xfrm>
        </p:grpSpPr>
        <p:sp>
          <p:nvSpPr>
            <p:cNvPr id="10" name="Freeform 10"/>
            <p:cNvSpPr/>
            <p:nvPr/>
          </p:nvSpPr>
          <p:spPr>
            <a:xfrm>
              <a:off x="0" y="0"/>
              <a:ext cx="4412744" cy="527810"/>
            </a:xfrm>
            <a:custGeom>
              <a:avLst/>
              <a:gdLst/>
              <a:ahLst/>
              <a:cxnLst/>
              <a:rect l="l" t="t" r="r" b="b"/>
              <a:pathLst>
                <a:path w="4412744" h="527810">
                  <a:moveTo>
                    <a:pt x="0" y="0"/>
                  </a:moveTo>
                  <a:lnTo>
                    <a:pt x="4412744" y="0"/>
                  </a:lnTo>
                  <a:lnTo>
                    <a:pt x="4412744" y="527810"/>
                  </a:lnTo>
                  <a:lnTo>
                    <a:pt x="0" y="527810"/>
                  </a:lnTo>
                  <a:close/>
                </a:path>
              </a:pathLst>
            </a:custGeom>
            <a:solidFill>
              <a:srgbClr val="39261D"/>
            </a:solidFill>
          </p:spPr>
          <p:txBody>
            <a:bodyPr/>
            <a:lstStyle/>
            <a:p>
              <a:endParaRPr lang="en-ZA"/>
            </a:p>
          </p:txBody>
        </p:sp>
        <p:sp>
          <p:nvSpPr>
            <p:cNvPr id="11" name="TextBox 11"/>
            <p:cNvSpPr txBox="1"/>
            <p:nvPr/>
          </p:nvSpPr>
          <p:spPr>
            <a:xfrm>
              <a:off x="0" y="-257175"/>
              <a:ext cx="4412744" cy="784985"/>
            </a:xfrm>
            <a:prstGeom prst="rect">
              <a:avLst/>
            </a:prstGeom>
          </p:spPr>
          <p:txBody>
            <a:bodyPr lIns="50800" tIns="50800" rIns="50800" bIns="50800" rtlCol="0" anchor="ctr"/>
            <a:lstStyle/>
            <a:p>
              <a:pPr algn="ctr">
                <a:lnSpc>
                  <a:spcPts val="5331"/>
                </a:lnSpc>
              </a:pPr>
              <a:endParaRPr/>
            </a:p>
          </p:txBody>
        </p:sp>
      </p:grpSp>
      <p:sp>
        <p:nvSpPr>
          <p:cNvPr id="12" name="Freeform 12"/>
          <p:cNvSpPr/>
          <p:nvPr/>
        </p:nvSpPr>
        <p:spPr>
          <a:xfrm>
            <a:off x="1301742" y="2551413"/>
            <a:ext cx="13505760" cy="5454918"/>
          </a:xfrm>
          <a:custGeom>
            <a:avLst/>
            <a:gdLst/>
            <a:ahLst/>
            <a:cxnLst/>
            <a:rect l="l" t="t" r="r" b="b"/>
            <a:pathLst>
              <a:path w="13505760" h="5454918">
                <a:moveTo>
                  <a:pt x="0" y="0"/>
                </a:moveTo>
                <a:lnTo>
                  <a:pt x="13505760" y="0"/>
                </a:lnTo>
                <a:lnTo>
                  <a:pt x="13505760" y="5454918"/>
                </a:lnTo>
                <a:lnTo>
                  <a:pt x="0" y="5454918"/>
                </a:lnTo>
                <a:lnTo>
                  <a:pt x="0" y="0"/>
                </a:lnTo>
                <a:close/>
              </a:path>
            </a:pathLst>
          </a:custGeom>
          <a:blipFill>
            <a:blip r:embed="rId3"/>
            <a:stretch>
              <a:fillRect l="-601" t="-8161" r="-751" b="-6330"/>
            </a:stretch>
          </a:blipFill>
        </p:spPr>
        <p:txBody>
          <a:bodyPr/>
          <a:lstStyle/>
          <a:p>
            <a:endParaRPr lang="en-ZA"/>
          </a:p>
        </p:txBody>
      </p:sp>
      <p:sp>
        <p:nvSpPr>
          <p:cNvPr id="13" name="Freeform 13"/>
          <p:cNvSpPr/>
          <p:nvPr/>
        </p:nvSpPr>
        <p:spPr>
          <a:xfrm rot="5400000">
            <a:off x="13665676" y="4488398"/>
            <a:ext cx="5314111" cy="1580948"/>
          </a:xfrm>
          <a:custGeom>
            <a:avLst/>
            <a:gdLst/>
            <a:ahLst/>
            <a:cxnLst/>
            <a:rect l="l" t="t" r="r" b="b"/>
            <a:pathLst>
              <a:path w="5314111" h="1580948">
                <a:moveTo>
                  <a:pt x="0" y="0"/>
                </a:moveTo>
                <a:lnTo>
                  <a:pt x="5314111" y="0"/>
                </a:lnTo>
                <a:lnTo>
                  <a:pt x="5314111" y="1580948"/>
                </a:lnTo>
                <a:lnTo>
                  <a:pt x="0" y="1580948"/>
                </a:lnTo>
                <a:lnTo>
                  <a:pt x="0" y="0"/>
                </a:lnTo>
                <a:close/>
              </a:path>
            </a:pathLst>
          </a:custGeom>
          <a:blipFill>
            <a:blip r:embed="rId4"/>
            <a:stretch>
              <a:fillRect/>
            </a:stretch>
          </a:blipFill>
        </p:spPr>
        <p:txBody>
          <a:bodyPr/>
          <a:lstStyle/>
          <a:p>
            <a:endParaRPr lang="en-ZA"/>
          </a:p>
        </p:txBody>
      </p:sp>
      <p:sp>
        <p:nvSpPr>
          <p:cNvPr id="14" name="TextBox 14"/>
          <p:cNvSpPr txBox="1"/>
          <p:nvPr/>
        </p:nvSpPr>
        <p:spPr>
          <a:xfrm>
            <a:off x="1685992" y="669496"/>
            <a:ext cx="15236537" cy="1678981"/>
          </a:xfrm>
          <a:prstGeom prst="rect">
            <a:avLst/>
          </a:prstGeom>
        </p:spPr>
        <p:txBody>
          <a:bodyPr lIns="0" tIns="0" rIns="0" bIns="0" rtlCol="0" anchor="t">
            <a:spAutoFit/>
          </a:bodyPr>
          <a:lstStyle/>
          <a:p>
            <a:pPr algn="l">
              <a:lnSpc>
                <a:spcPts val="6476"/>
              </a:lnSpc>
            </a:pPr>
            <a:r>
              <a:rPr lang="en-US" sz="6476" b="1" spc="-161">
                <a:solidFill>
                  <a:srgbClr val="39261D"/>
                </a:solidFill>
                <a:latin typeface="Open Sans 1 Bold"/>
                <a:ea typeface="Open Sans 1 Bold"/>
                <a:cs typeface="Open Sans 1 Bold"/>
                <a:sym typeface="Open Sans 1 Bold"/>
              </a:rPr>
              <a:t>PRODUCTS BY SALES AND TIME DISTRIBUTION</a:t>
            </a:r>
          </a:p>
        </p:txBody>
      </p:sp>
      <p:sp>
        <p:nvSpPr>
          <p:cNvPr id="15" name="TextBox 15"/>
          <p:cNvSpPr txBox="1"/>
          <p:nvPr/>
        </p:nvSpPr>
        <p:spPr>
          <a:xfrm>
            <a:off x="1028700" y="8302021"/>
            <a:ext cx="14710670" cy="954405"/>
          </a:xfrm>
          <a:prstGeom prst="rect">
            <a:avLst/>
          </a:prstGeom>
        </p:spPr>
        <p:txBody>
          <a:bodyPr lIns="0" tIns="0" rIns="0" bIns="0" rtlCol="0" anchor="t">
            <a:spAutoFit/>
          </a:bodyPr>
          <a:lstStyle/>
          <a:p>
            <a:pPr algn="l">
              <a:lnSpc>
                <a:spcPts val="2520"/>
              </a:lnSpc>
            </a:pPr>
            <a:endParaRPr/>
          </a:p>
          <a:p>
            <a:pPr marL="388620" lvl="1" indent="-194310" algn="just">
              <a:lnSpc>
                <a:spcPts val="2520"/>
              </a:lnSpc>
              <a:buFont typeface="Arial"/>
              <a:buChar char="•"/>
            </a:pPr>
            <a:r>
              <a:rPr lang="en-US" sz="1800" b="1">
                <a:solidFill>
                  <a:srgbClr val="FFFFFF"/>
                </a:solidFill>
                <a:latin typeface="Open Sans 2 Bold"/>
                <a:ea typeface="Open Sans 2 Bold"/>
                <a:cs typeface="Open Sans 2 Bold"/>
                <a:sym typeface="Open Sans 2 Bold"/>
              </a:rPr>
              <a:t>In terms of our busiest times (Morning, Mid-Morning, Lunchtime, Afternoon and Evening Hours). </a:t>
            </a:r>
          </a:p>
          <a:p>
            <a:pPr marL="388620" lvl="1" indent="-194310" algn="just">
              <a:lnSpc>
                <a:spcPts val="2520"/>
              </a:lnSpc>
              <a:buFont typeface="Arial"/>
              <a:buChar char="•"/>
            </a:pPr>
            <a:r>
              <a:rPr lang="en-US" sz="1800" b="1">
                <a:solidFill>
                  <a:srgbClr val="FFFFFF"/>
                </a:solidFill>
                <a:latin typeface="Open Sans 2 Bold"/>
                <a:ea typeface="Open Sans 2 Bold"/>
                <a:cs typeface="Open Sans 2 Bold"/>
                <a:sym typeface="Open Sans 2 Bold"/>
              </a:rPr>
              <a:t>Coffee, tea and baked goods make up our best-selling product categories. This is also consistent in our least busy times.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ZA"/>
          </a:p>
        </p:txBody>
      </p:sp>
      <p:grpSp>
        <p:nvGrpSpPr>
          <p:cNvPr id="3" name="Group 3"/>
          <p:cNvGrpSpPr/>
          <p:nvPr/>
        </p:nvGrpSpPr>
        <p:grpSpPr>
          <a:xfrm>
            <a:off x="0" y="0"/>
            <a:ext cx="1685992" cy="10334625"/>
            <a:chOff x="0" y="0"/>
            <a:chExt cx="812800" cy="4982219"/>
          </a:xfrm>
        </p:grpSpPr>
        <p:sp>
          <p:nvSpPr>
            <p:cNvPr id="4" name="Freeform 4"/>
            <p:cNvSpPr/>
            <p:nvPr/>
          </p:nvSpPr>
          <p:spPr>
            <a:xfrm>
              <a:off x="0" y="0"/>
              <a:ext cx="812800" cy="4982220"/>
            </a:xfrm>
            <a:custGeom>
              <a:avLst/>
              <a:gdLst/>
              <a:ahLst/>
              <a:cxnLst/>
              <a:rect l="l" t="t" r="r" b="b"/>
              <a:pathLst>
                <a:path w="812800" h="4982220">
                  <a:moveTo>
                    <a:pt x="0" y="0"/>
                  </a:moveTo>
                  <a:lnTo>
                    <a:pt x="812800" y="0"/>
                  </a:lnTo>
                  <a:lnTo>
                    <a:pt x="812800" y="4982220"/>
                  </a:lnTo>
                  <a:lnTo>
                    <a:pt x="0" y="4982220"/>
                  </a:lnTo>
                  <a:close/>
                </a:path>
              </a:pathLst>
            </a:custGeom>
            <a:solidFill>
              <a:srgbClr val="FFFFFF"/>
            </a:solidFill>
          </p:spPr>
          <p:txBody>
            <a:bodyPr/>
            <a:lstStyle/>
            <a:p>
              <a:endParaRPr lang="en-ZA"/>
            </a:p>
          </p:txBody>
        </p:sp>
        <p:sp>
          <p:nvSpPr>
            <p:cNvPr id="5" name="TextBox 5"/>
            <p:cNvSpPr txBox="1"/>
            <p:nvPr/>
          </p:nvSpPr>
          <p:spPr>
            <a:xfrm>
              <a:off x="0" y="-38100"/>
              <a:ext cx="812800" cy="5020319"/>
            </a:xfrm>
            <a:prstGeom prst="rect">
              <a:avLst/>
            </a:prstGeom>
          </p:spPr>
          <p:txBody>
            <a:bodyPr lIns="50800" tIns="50800" rIns="50800" bIns="50800" rtlCol="0" anchor="ctr"/>
            <a:lstStyle/>
            <a:p>
              <a:pPr algn="ctr">
                <a:lnSpc>
                  <a:spcPts val="2877"/>
                </a:lnSpc>
              </a:pPr>
              <a:endParaRPr/>
            </a:p>
          </p:txBody>
        </p:sp>
      </p:grpSp>
      <p:grpSp>
        <p:nvGrpSpPr>
          <p:cNvPr id="6" name="Group 6"/>
          <p:cNvGrpSpPr/>
          <p:nvPr/>
        </p:nvGrpSpPr>
        <p:grpSpPr>
          <a:xfrm>
            <a:off x="1352357" y="832816"/>
            <a:ext cx="15480972" cy="2105304"/>
            <a:chOff x="0" y="0"/>
            <a:chExt cx="7463222" cy="1014946"/>
          </a:xfrm>
        </p:grpSpPr>
        <p:sp>
          <p:nvSpPr>
            <p:cNvPr id="7" name="Freeform 7"/>
            <p:cNvSpPr/>
            <p:nvPr/>
          </p:nvSpPr>
          <p:spPr>
            <a:xfrm>
              <a:off x="0" y="0"/>
              <a:ext cx="7463222" cy="1014946"/>
            </a:xfrm>
            <a:custGeom>
              <a:avLst/>
              <a:gdLst/>
              <a:ahLst/>
              <a:cxnLst/>
              <a:rect l="l" t="t" r="r" b="b"/>
              <a:pathLst>
                <a:path w="7463222" h="1014946">
                  <a:moveTo>
                    <a:pt x="0" y="0"/>
                  </a:moveTo>
                  <a:lnTo>
                    <a:pt x="7463222" y="0"/>
                  </a:lnTo>
                  <a:lnTo>
                    <a:pt x="7463222" y="1014946"/>
                  </a:lnTo>
                  <a:lnTo>
                    <a:pt x="0" y="1014946"/>
                  </a:lnTo>
                  <a:close/>
                </a:path>
              </a:pathLst>
            </a:custGeom>
            <a:solidFill>
              <a:srgbClr val="E6DACE"/>
            </a:solidFill>
          </p:spPr>
          <p:txBody>
            <a:bodyPr/>
            <a:lstStyle/>
            <a:p>
              <a:endParaRPr lang="en-ZA"/>
            </a:p>
          </p:txBody>
        </p:sp>
        <p:sp>
          <p:nvSpPr>
            <p:cNvPr id="8" name="TextBox 8"/>
            <p:cNvSpPr txBox="1"/>
            <p:nvPr/>
          </p:nvSpPr>
          <p:spPr>
            <a:xfrm>
              <a:off x="0" y="-38100"/>
              <a:ext cx="7463222" cy="1053046"/>
            </a:xfrm>
            <a:prstGeom prst="rect">
              <a:avLst/>
            </a:prstGeom>
          </p:spPr>
          <p:txBody>
            <a:bodyPr lIns="50800" tIns="50800" rIns="50800" bIns="50800" rtlCol="0" anchor="ctr"/>
            <a:lstStyle/>
            <a:p>
              <a:pPr algn="ctr">
                <a:lnSpc>
                  <a:spcPts val="2877"/>
                </a:lnSpc>
              </a:pPr>
              <a:endParaRPr/>
            </a:p>
          </p:txBody>
        </p:sp>
      </p:grpSp>
      <p:grpSp>
        <p:nvGrpSpPr>
          <p:cNvPr id="9" name="Group 9"/>
          <p:cNvGrpSpPr/>
          <p:nvPr/>
        </p:nvGrpSpPr>
        <p:grpSpPr>
          <a:xfrm>
            <a:off x="1352357" y="3093884"/>
            <a:ext cx="12304982" cy="5628720"/>
            <a:chOff x="0" y="0"/>
            <a:chExt cx="3240818" cy="1482461"/>
          </a:xfrm>
        </p:grpSpPr>
        <p:sp>
          <p:nvSpPr>
            <p:cNvPr id="10" name="Freeform 10"/>
            <p:cNvSpPr/>
            <p:nvPr/>
          </p:nvSpPr>
          <p:spPr>
            <a:xfrm>
              <a:off x="0" y="0"/>
              <a:ext cx="3240818" cy="1482461"/>
            </a:xfrm>
            <a:custGeom>
              <a:avLst/>
              <a:gdLst/>
              <a:ahLst/>
              <a:cxnLst/>
              <a:rect l="l" t="t" r="r" b="b"/>
              <a:pathLst>
                <a:path w="3240818" h="1482461">
                  <a:moveTo>
                    <a:pt x="0" y="0"/>
                  </a:moveTo>
                  <a:lnTo>
                    <a:pt x="3240818" y="0"/>
                  </a:lnTo>
                  <a:lnTo>
                    <a:pt x="3240818" y="1482461"/>
                  </a:lnTo>
                  <a:lnTo>
                    <a:pt x="0" y="1482461"/>
                  </a:lnTo>
                  <a:close/>
                </a:path>
              </a:pathLst>
            </a:custGeom>
            <a:solidFill>
              <a:srgbClr val="FFFFFF"/>
            </a:solidFill>
          </p:spPr>
          <p:txBody>
            <a:bodyPr/>
            <a:lstStyle/>
            <a:p>
              <a:endParaRPr lang="en-ZA"/>
            </a:p>
          </p:txBody>
        </p:sp>
        <p:sp>
          <p:nvSpPr>
            <p:cNvPr id="11" name="TextBox 11"/>
            <p:cNvSpPr txBox="1"/>
            <p:nvPr/>
          </p:nvSpPr>
          <p:spPr>
            <a:xfrm>
              <a:off x="0" y="19050"/>
              <a:ext cx="3240818" cy="1463411"/>
            </a:xfrm>
            <a:prstGeom prst="rect">
              <a:avLst/>
            </a:prstGeom>
          </p:spPr>
          <p:txBody>
            <a:bodyPr lIns="50800" tIns="50800" rIns="50800" bIns="50800" rtlCol="0" anchor="ctr"/>
            <a:lstStyle/>
            <a:p>
              <a:pPr algn="ctr">
                <a:lnSpc>
                  <a:spcPts val="2799"/>
                </a:lnSpc>
              </a:pPr>
              <a:endParaRPr/>
            </a:p>
          </p:txBody>
        </p:sp>
      </p:grpSp>
      <p:sp>
        <p:nvSpPr>
          <p:cNvPr id="12" name="Freeform 12"/>
          <p:cNvSpPr/>
          <p:nvPr/>
        </p:nvSpPr>
        <p:spPr>
          <a:xfrm>
            <a:off x="1685992" y="3338149"/>
            <a:ext cx="14053378" cy="4321903"/>
          </a:xfrm>
          <a:custGeom>
            <a:avLst/>
            <a:gdLst/>
            <a:ahLst/>
            <a:cxnLst/>
            <a:rect l="l" t="t" r="r" b="b"/>
            <a:pathLst>
              <a:path w="14053378" h="4321903">
                <a:moveTo>
                  <a:pt x="0" y="0"/>
                </a:moveTo>
                <a:lnTo>
                  <a:pt x="14053378" y="0"/>
                </a:lnTo>
                <a:lnTo>
                  <a:pt x="14053378" y="4321903"/>
                </a:lnTo>
                <a:lnTo>
                  <a:pt x="0" y="4321903"/>
                </a:lnTo>
                <a:lnTo>
                  <a:pt x="0" y="0"/>
                </a:lnTo>
                <a:close/>
              </a:path>
            </a:pathLst>
          </a:custGeom>
          <a:blipFill>
            <a:blip r:embed="rId3"/>
            <a:stretch>
              <a:fillRect l="-923" t="-10010" r="-678" b="-10990"/>
            </a:stretch>
          </a:blipFill>
        </p:spPr>
        <p:txBody>
          <a:bodyPr/>
          <a:lstStyle/>
          <a:p>
            <a:endParaRPr lang="en-ZA"/>
          </a:p>
        </p:txBody>
      </p:sp>
      <p:sp>
        <p:nvSpPr>
          <p:cNvPr id="13" name="TextBox 13"/>
          <p:cNvSpPr txBox="1"/>
          <p:nvPr/>
        </p:nvSpPr>
        <p:spPr>
          <a:xfrm>
            <a:off x="1685992" y="1107890"/>
            <a:ext cx="15236537" cy="1678981"/>
          </a:xfrm>
          <a:prstGeom prst="rect">
            <a:avLst/>
          </a:prstGeom>
        </p:spPr>
        <p:txBody>
          <a:bodyPr lIns="0" tIns="0" rIns="0" bIns="0" rtlCol="0" anchor="t">
            <a:spAutoFit/>
          </a:bodyPr>
          <a:lstStyle/>
          <a:p>
            <a:pPr algn="l">
              <a:lnSpc>
                <a:spcPts val="6476"/>
              </a:lnSpc>
            </a:pPr>
            <a:r>
              <a:rPr lang="en-US" sz="6476" b="1" spc="-161">
                <a:solidFill>
                  <a:srgbClr val="39261D"/>
                </a:solidFill>
                <a:latin typeface="Open Sans 1 Bold"/>
                <a:ea typeface="Open Sans 1 Bold"/>
                <a:cs typeface="Open Sans 1 Bold"/>
                <a:sym typeface="Open Sans 1 Bold"/>
              </a:rPr>
              <a:t>SALES DISTRIBUTION BY PRODUCT CATEGORY AND STORE </a:t>
            </a:r>
          </a:p>
        </p:txBody>
      </p:sp>
      <p:grpSp>
        <p:nvGrpSpPr>
          <p:cNvPr id="14" name="Group 14"/>
          <p:cNvGrpSpPr/>
          <p:nvPr/>
        </p:nvGrpSpPr>
        <p:grpSpPr>
          <a:xfrm>
            <a:off x="504662" y="8058018"/>
            <a:ext cx="16754638" cy="2004029"/>
            <a:chOff x="0" y="0"/>
            <a:chExt cx="4412744" cy="527810"/>
          </a:xfrm>
        </p:grpSpPr>
        <p:sp>
          <p:nvSpPr>
            <p:cNvPr id="15" name="Freeform 15"/>
            <p:cNvSpPr/>
            <p:nvPr/>
          </p:nvSpPr>
          <p:spPr>
            <a:xfrm>
              <a:off x="0" y="0"/>
              <a:ext cx="4412744" cy="527810"/>
            </a:xfrm>
            <a:custGeom>
              <a:avLst/>
              <a:gdLst/>
              <a:ahLst/>
              <a:cxnLst/>
              <a:rect l="l" t="t" r="r" b="b"/>
              <a:pathLst>
                <a:path w="4412744" h="527810">
                  <a:moveTo>
                    <a:pt x="0" y="0"/>
                  </a:moveTo>
                  <a:lnTo>
                    <a:pt x="4412744" y="0"/>
                  </a:lnTo>
                  <a:lnTo>
                    <a:pt x="4412744" y="527810"/>
                  </a:lnTo>
                  <a:lnTo>
                    <a:pt x="0" y="527810"/>
                  </a:lnTo>
                  <a:close/>
                </a:path>
              </a:pathLst>
            </a:custGeom>
            <a:solidFill>
              <a:srgbClr val="39261D"/>
            </a:solidFill>
          </p:spPr>
          <p:txBody>
            <a:bodyPr/>
            <a:lstStyle/>
            <a:p>
              <a:endParaRPr lang="en-ZA"/>
            </a:p>
          </p:txBody>
        </p:sp>
        <p:sp>
          <p:nvSpPr>
            <p:cNvPr id="16" name="TextBox 16"/>
            <p:cNvSpPr txBox="1"/>
            <p:nvPr/>
          </p:nvSpPr>
          <p:spPr>
            <a:xfrm>
              <a:off x="0" y="-257175"/>
              <a:ext cx="4412744" cy="784985"/>
            </a:xfrm>
            <a:prstGeom prst="rect">
              <a:avLst/>
            </a:prstGeom>
          </p:spPr>
          <p:txBody>
            <a:bodyPr lIns="50800" tIns="50800" rIns="50800" bIns="50800" rtlCol="0" anchor="ctr"/>
            <a:lstStyle/>
            <a:p>
              <a:pPr algn="ctr">
                <a:lnSpc>
                  <a:spcPts val="5331"/>
                </a:lnSpc>
              </a:pPr>
              <a:endParaRPr/>
            </a:p>
          </p:txBody>
        </p:sp>
      </p:grpSp>
      <p:sp>
        <p:nvSpPr>
          <p:cNvPr id="17" name="TextBox 17"/>
          <p:cNvSpPr txBox="1"/>
          <p:nvPr/>
        </p:nvSpPr>
        <p:spPr>
          <a:xfrm>
            <a:off x="1028700" y="8268506"/>
            <a:ext cx="14710670" cy="1554480"/>
          </a:xfrm>
          <a:prstGeom prst="rect">
            <a:avLst/>
          </a:prstGeom>
        </p:spPr>
        <p:txBody>
          <a:bodyPr lIns="0" tIns="0" rIns="0" bIns="0" rtlCol="0" anchor="t">
            <a:spAutoFit/>
          </a:bodyPr>
          <a:lstStyle/>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Across all three stores, coffee, tea and baked goods are our highest-selling product categories, followed by drinking chocolate and flavours.</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Coffee beans, loose tea, branded and packaged chocolate are our lowest-selling product categories across all stores. </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Barista Espresso, Brewed Chai Tea, and Gourmet Brewed Coffee are our best-selling products. </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Clothing, Organic Chocolate, House Blend Beans, and Green Tea are our lowest-selling products.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44854" y="3083513"/>
            <a:ext cx="1282528" cy="0"/>
          </a:xfrm>
          <a:prstGeom prst="line">
            <a:avLst/>
          </a:prstGeom>
          <a:ln w="19050" cap="flat">
            <a:solidFill>
              <a:srgbClr val="000000"/>
            </a:solidFill>
            <a:prstDash val="solid"/>
            <a:headEnd type="none" w="sm" len="sm"/>
            <a:tailEnd type="none" w="sm" len="sm"/>
          </a:ln>
        </p:spPr>
        <p:txBody>
          <a:bodyPr/>
          <a:lstStyle/>
          <a:p>
            <a:endParaRPr lang="en-ZA"/>
          </a:p>
        </p:txBody>
      </p:sp>
      <p:grpSp>
        <p:nvGrpSpPr>
          <p:cNvPr id="3" name="Group 3"/>
          <p:cNvGrpSpPr/>
          <p:nvPr/>
        </p:nvGrpSpPr>
        <p:grpSpPr>
          <a:xfrm>
            <a:off x="-119562" y="2382922"/>
            <a:ext cx="14863159" cy="8047337"/>
            <a:chOff x="0" y="0"/>
            <a:chExt cx="3914577" cy="2119463"/>
          </a:xfrm>
        </p:grpSpPr>
        <p:sp>
          <p:nvSpPr>
            <p:cNvPr id="4" name="Freeform 4"/>
            <p:cNvSpPr/>
            <p:nvPr/>
          </p:nvSpPr>
          <p:spPr>
            <a:xfrm>
              <a:off x="0" y="0"/>
              <a:ext cx="3914577" cy="2119463"/>
            </a:xfrm>
            <a:custGeom>
              <a:avLst/>
              <a:gdLst/>
              <a:ahLst/>
              <a:cxnLst/>
              <a:rect l="l" t="t" r="r" b="b"/>
              <a:pathLst>
                <a:path w="3914577" h="2119463">
                  <a:moveTo>
                    <a:pt x="0" y="0"/>
                  </a:moveTo>
                  <a:lnTo>
                    <a:pt x="3914577" y="0"/>
                  </a:lnTo>
                  <a:lnTo>
                    <a:pt x="3914577" y="2119463"/>
                  </a:lnTo>
                  <a:lnTo>
                    <a:pt x="0" y="2119463"/>
                  </a:lnTo>
                  <a:close/>
                </a:path>
              </a:pathLst>
            </a:custGeom>
            <a:solidFill>
              <a:srgbClr val="372926"/>
            </a:solidFill>
          </p:spPr>
          <p:txBody>
            <a:bodyPr/>
            <a:lstStyle/>
            <a:p>
              <a:endParaRPr lang="en-ZA"/>
            </a:p>
          </p:txBody>
        </p:sp>
        <p:sp>
          <p:nvSpPr>
            <p:cNvPr id="5" name="TextBox 5"/>
            <p:cNvSpPr txBox="1"/>
            <p:nvPr/>
          </p:nvSpPr>
          <p:spPr>
            <a:xfrm>
              <a:off x="0" y="-38100"/>
              <a:ext cx="3914577" cy="2157563"/>
            </a:xfrm>
            <a:prstGeom prst="rect">
              <a:avLst/>
            </a:prstGeom>
          </p:spPr>
          <p:txBody>
            <a:bodyPr lIns="50800" tIns="50800" rIns="50800" bIns="50800" rtlCol="0" anchor="ctr"/>
            <a:lstStyle/>
            <a:p>
              <a:pPr algn="ctr">
                <a:lnSpc>
                  <a:spcPts val="2877"/>
                </a:lnSpc>
              </a:pPr>
              <a:endParaRPr/>
            </a:p>
          </p:txBody>
        </p:sp>
      </p:grpSp>
      <p:grpSp>
        <p:nvGrpSpPr>
          <p:cNvPr id="6" name="Group 6"/>
          <p:cNvGrpSpPr/>
          <p:nvPr/>
        </p:nvGrpSpPr>
        <p:grpSpPr>
          <a:xfrm>
            <a:off x="15573308" y="1682331"/>
            <a:ext cx="1685992" cy="8604669"/>
            <a:chOff x="0" y="0"/>
            <a:chExt cx="812800" cy="4148225"/>
          </a:xfrm>
        </p:grpSpPr>
        <p:sp>
          <p:nvSpPr>
            <p:cNvPr id="7" name="Freeform 7"/>
            <p:cNvSpPr/>
            <p:nvPr/>
          </p:nvSpPr>
          <p:spPr>
            <a:xfrm>
              <a:off x="0" y="0"/>
              <a:ext cx="812800" cy="4148225"/>
            </a:xfrm>
            <a:custGeom>
              <a:avLst/>
              <a:gdLst/>
              <a:ahLst/>
              <a:cxnLst/>
              <a:rect l="l" t="t" r="r" b="b"/>
              <a:pathLst>
                <a:path w="812800" h="4148225">
                  <a:moveTo>
                    <a:pt x="0" y="0"/>
                  </a:moveTo>
                  <a:lnTo>
                    <a:pt x="812800" y="0"/>
                  </a:lnTo>
                  <a:lnTo>
                    <a:pt x="812800" y="4148225"/>
                  </a:lnTo>
                  <a:lnTo>
                    <a:pt x="0" y="4148225"/>
                  </a:lnTo>
                  <a:close/>
                </a:path>
              </a:pathLst>
            </a:custGeom>
            <a:solidFill>
              <a:srgbClr val="E6DACE"/>
            </a:solidFill>
          </p:spPr>
          <p:txBody>
            <a:bodyPr/>
            <a:lstStyle/>
            <a:p>
              <a:endParaRPr lang="en-ZA"/>
            </a:p>
          </p:txBody>
        </p:sp>
        <p:sp>
          <p:nvSpPr>
            <p:cNvPr id="8" name="TextBox 8"/>
            <p:cNvSpPr txBox="1"/>
            <p:nvPr/>
          </p:nvSpPr>
          <p:spPr>
            <a:xfrm>
              <a:off x="0" y="-38100"/>
              <a:ext cx="812800" cy="4186325"/>
            </a:xfrm>
            <a:prstGeom prst="rect">
              <a:avLst/>
            </a:prstGeom>
          </p:spPr>
          <p:txBody>
            <a:bodyPr lIns="50800" tIns="50800" rIns="50800" bIns="50800" rtlCol="0" anchor="ctr"/>
            <a:lstStyle/>
            <a:p>
              <a:pPr algn="ctr">
                <a:lnSpc>
                  <a:spcPts val="2877"/>
                </a:lnSpc>
              </a:pPr>
              <a:endParaRPr/>
            </a:p>
          </p:txBody>
        </p:sp>
      </p:grpSp>
      <p:grpSp>
        <p:nvGrpSpPr>
          <p:cNvPr id="9" name="Group 9"/>
          <p:cNvGrpSpPr/>
          <p:nvPr/>
        </p:nvGrpSpPr>
        <p:grpSpPr>
          <a:xfrm>
            <a:off x="0" y="8679685"/>
            <a:ext cx="3973020" cy="397302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4022"/>
            </a:solidFill>
          </p:spPr>
          <p:txBody>
            <a:bodyPr/>
            <a:lstStyle/>
            <a:p>
              <a:endParaRPr lang="en-ZA"/>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77"/>
                </a:lnSpc>
              </a:pPr>
              <a:endParaRPr/>
            </a:p>
          </p:txBody>
        </p:sp>
      </p:grpSp>
      <p:sp>
        <p:nvSpPr>
          <p:cNvPr id="12" name="Freeform 12"/>
          <p:cNvSpPr/>
          <p:nvPr/>
        </p:nvSpPr>
        <p:spPr>
          <a:xfrm>
            <a:off x="565653" y="3741402"/>
            <a:ext cx="6098093" cy="4573569"/>
          </a:xfrm>
          <a:custGeom>
            <a:avLst/>
            <a:gdLst/>
            <a:ahLst/>
            <a:cxnLst/>
            <a:rect l="l" t="t" r="r" b="b"/>
            <a:pathLst>
              <a:path w="6098093" h="4573569">
                <a:moveTo>
                  <a:pt x="0" y="0"/>
                </a:moveTo>
                <a:lnTo>
                  <a:pt x="6098093" y="0"/>
                </a:lnTo>
                <a:lnTo>
                  <a:pt x="6098093" y="4573570"/>
                </a:lnTo>
                <a:lnTo>
                  <a:pt x="0" y="4573570"/>
                </a:lnTo>
                <a:lnTo>
                  <a:pt x="0" y="0"/>
                </a:lnTo>
                <a:close/>
              </a:path>
            </a:pathLst>
          </a:custGeom>
          <a:blipFill>
            <a:blip r:embed="rId2"/>
            <a:stretch>
              <a:fillRect/>
            </a:stretch>
          </a:blipFill>
        </p:spPr>
        <p:txBody>
          <a:bodyPr/>
          <a:lstStyle/>
          <a:p>
            <a:endParaRPr lang="en-ZA"/>
          </a:p>
        </p:txBody>
      </p:sp>
      <p:sp>
        <p:nvSpPr>
          <p:cNvPr id="13" name="Freeform 13"/>
          <p:cNvSpPr/>
          <p:nvPr/>
        </p:nvSpPr>
        <p:spPr>
          <a:xfrm>
            <a:off x="7181616" y="3741402"/>
            <a:ext cx="6851789" cy="4573569"/>
          </a:xfrm>
          <a:custGeom>
            <a:avLst/>
            <a:gdLst/>
            <a:ahLst/>
            <a:cxnLst/>
            <a:rect l="l" t="t" r="r" b="b"/>
            <a:pathLst>
              <a:path w="6851789" h="4573569">
                <a:moveTo>
                  <a:pt x="0" y="0"/>
                </a:moveTo>
                <a:lnTo>
                  <a:pt x="6851789" y="0"/>
                </a:lnTo>
                <a:lnTo>
                  <a:pt x="6851789" y="4573570"/>
                </a:lnTo>
                <a:lnTo>
                  <a:pt x="0" y="4573570"/>
                </a:lnTo>
                <a:lnTo>
                  <a:pt x="0" y="0"/>
                </a:lnTo>
                <a:close/>
              </a:path>
            </a:pathLst>
          </a:custGeom>
          <a:blipFill>
            <a:blip r:embed="rId3"/>
            <a:stretch>
              <a:fillRect/>
            </a:stretch>
          </a:blipFill>
        </p:spPr>
        <p:txBody>
          <a:bodyPr/>
          <a:lstStyle/>
          <a:p>
            <a:endParaRPr lang="en-ZA"/>
          </a:p>
        </p:txBody>
      </p:sp>
      <p:sp>
        <p:nvSpPr>
          <p:cNvPr id="14" name="Freeform 14"/>
          <p:cNvSpPr/>
          <p:nvPr/>
        </p:nvSpPr>
        <p:spPr>
          <a:xfrm>
            <a:off x="13232521" y="-773293"/>
            <a:ext cx="5750140" cy="5707014"/>
          </a:xfrm>
          <a:custGeom>
            <a:avLst/>
            <a:gdLst/>
            <a:ahLst/>
            <a:cxnLst/>
            <a:rect l="l" t="t" r="r" b="b"/>
            <a:pathLst>
              <a:path w="5750140" h="5707014">
                <a:moveTo>
                  <a:pt x="0" y="0"/>
                </a:moveTo>
                <a:lnTo>
                  <a:pt x="5750140" y="0"/>
                </a:lnTo>
                <a:lnTo>
                  <a:pt x="5750140" y="5707013"/>
                </a:lnTo>
                <a:lnTo>
                  <a:pt x="0" y="5707013"/>
                </a:lnTo>
                <a:lnTo>
                  <a:pt x="0" y="0"/>
                </a:lnTo>
                <a:close/>
              </a:path>
            </a:pathLst>
          </a:custGeom>
          <a:blipFill>
            <a:blip r:embed="rId4"/>
            <a:stretch>
              <a:fillRect/>
            </a:stretch>
          </a:blipFill>
        </p:spPr>
        <p:txBody>
          <a:bodyPr/>
          <a:lstStyle/>
          <a:p>
            <a:endParaRPr lang="en-ZA"/>
          </a:p>
        </p:txBody>
      </p:sp>
      <p:sp>
        <p:nvSpPr>
          <p:cNvPr id="15" name="TextBox 15"/>
          <p:cNvSpPr txBox="1"/>
          <p:nvPr/>
        </p:nvSpPr>
        <p:spPr>
          <a:xfrm>
            <a:off x="788358" y="920077"/>
            <a:ext cx="12011725" cy="1160137"/>
          </a:xfrm>
          <a:prstGeom prst="rect">
            <a:avLst/>
          </a:prstGeom>
        </p:spPr>
        <p:txBody>
          <a:bodyPr lIns="0" tIns="0" rIns="0" bIns="0" rtlCol="0" anchor="t">
            <a:spAutoFit/>
          </a:bodyPr>
          <a:lstStyle/>
          <a:p>
            <a:pPr algn="l">
              <a:lnSpc>
                <a:spcPts val="8727"/>
              </a:lnSpc>
            </a:pPr>
            <a:r>
              <a:rPr lang="en-US" sz="8727" b="1" spc="-218">
                <a:solidFill>
                  <a:srgbClr val="1C0D08"/>
                </a:solidFill>
                <a:latin typeface="Open Sans 1 Bold"/>
                <a:ea typeface="Open Sans 1 Bold"/>
                <a:cs typeface="Open Sans 1 Bold"/>
                <a:sym typeface="Open Sans 1 Bold"/>
              </a:rPr>
              <a:t>RECOMMENDATIONS</a:t>
            </a:r>
          </a:p>
        </p:txBody>
      </p:sp>
      <p:sp>
        <p:nvSpPr>
          <p:cNvPr id="16" name="TextBox 16"/>
          <p:cNvSpPr txBox="1"/>
          <p:nvPr/>
        </p:nvSpPr>
        <p:spPr>
          <a:xfrm>
            <a:off x="788358" y="9510677"/>
            <a:ext cx="3840783" cy="358775"/>
          </a:xfrm>
          <a:prstGeom prst="rect">
            <a:avLst/>
          </a:prstGeom>
        </p:spPr>
        <p:txBody>
          <a:bodyPr lIns="0" tIns="0" rIns="0" bIns="0" rtlCol="0" anchor="t">
            <a:spAutoFit/>
          </a:bodyPr>
          <a:lstStyle/>
          <a:p>
            <a:pPr algn="l">
              <a:lnSpc>
                <a:spcPts val="2799"/>
              </a:lnSpc>
            </a:pPr>
            <a:r>
              <a:rPr lang="en-US" sz="2499" b="1">
                <a:solidFill>
                  <a:srgbClr val="FFFFFF"/>
                </a:solidFill>
                <a:latin typeface="Open Sans 2 Bold"/>
                <a:ea typeface="Open Sans 2 Bold"/>
                <a:cs typeface="Open Sans 2 Bold"/>
                <a:sym typeface="Open Sans 2 Bold"/>
              </a:rPr>
              <a:t>Smells So Good</a:t>
            </a:r>
          </a:p>
        </p:txBody>
      </p:sp>
      <p:sp>
        <p:nvSpPr>
          <p:cNvPr id="17" name="TextBox 17"/>
          <p:cNvSpPr txBox="1"/>
          <p:nvPr/>
        </p:nvSpPr>
        <p:spPr>
          <a:xfrm>
            <a:off x="15573308" y="1568031"/>
            <a:ext cx="1685992" cy="1467858"/>
          </a:xfrm>
          <a:prstGeom prst="rect">
            <a:avLst/>
          </a:prstGeom>
        </p:spPr>
        <p:txBody>
          <a:bodyPr lIns="0" tIns="0" rIns="0" bIns="0" rtlCol="0" anchor="t">
            <a:spAutoFit/>
          </a:bodyPr>
          <a:lstStyle/>
          <a:p>
            <a:pPr algn="ctr">
              <a:lnSpc>
                <a:spcPts val="12019"/>
              </a:lnSpc>
            </a:pPr>
            <a:r>
              <a:rPr lang="en-US" sz="8585" b="1" spc="-652">
                <a:solidFill>
                  <a:srgbClr val="000000"/>
                </a:solidFill>
                <a:latin typeface="Open Sans 2 Bold"/>
                <a:ea typeface="Open Sans 2 Bold"/>
                <a:cs typeface="Open Sans 2 Bold"/>
                <a:sym typeface="Open Sans 2 Bold"/>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ZA"/>
          </a:p>
        </p:txBody>
      </p:sp>
      <p:grpSp>
        <p:nvGrpSpPr>
          <p:cNvPr id="3" name="Group 3"/>
          <p:cNvGrpSpPr/>
          <p:nvPr/>
        </p:nvGrpSpPr>
        <p:grpSpPr>
          <a:xfrm>
            <a:off x="9144000" y="0"/>
            <a:ext cx="9144000" cy="10334625"/>
            <a:chOff x="0" y="0"/>
            <a:chExt cx="4408231" cy="4982219"/>
          </a:xfrm>
        </p:grpSpPr>
        <p:sp>
          <p:nvSpPr>
            <p:cNvPr id="4" name="Freeform 4"/>
            <p:cNvSpPr/>
            <p:nvPr/>
          </p:nvSpPr>
          <p:spPr>
            <a:xfrm>
              <a:off x="0" y="0"/>
              <a:ext cx="4408231" cy="4982220"/>
            </a:xfrm>
            <a:custGeom>
              <a:avLst/>
              <a:gdLst/>
              <a:ahLst/>
              <a:cxnLst/>
              <a:rect l="l" t="t" r="r" b="b"/>
              <a:pathLst>
                <a:path w="4408231" h="4982220">
                  <a:moveTo>
                    <a:pt x="0" y="0"/>
                  </a:moveTo>
                  <a:lnTo>
                    <a:pt x="4408231" y="0"/>
                  </a:lnTo>
                  <a:lnTo>
                    <a:pt x="4408231" y="4982220"/>
                  </a:lnTo>
                  <a:lnTo>
                    <a:pt x="0" y="4982220"/>
                  </a:lnTo>
                  <a:close/>
                </a:path>
              </a:pathLst>
            </a:custGeom>
            <a:solidFill>
              <a:srgbClr val="E6DACE"/>
            </a:solidFill>
          </p:spPr>
          <p:txBody>
            <a:bodyPr/>
            <a:lstStyle/>
            <a:p>
              <a:endParaRPr lang="en-ZA"/>
            </a:p>
          </p:txBody>
        </p:sp>
        <p:sp>
          <p:nvSpPr>
            <p:cNvPr id="5" name="TextBox 5"/>
            <p:cNvSpPr txBox="1"/>
            <p:nvPr/>
          </p:nvSpPr>
          <p:spPr>
            <a:xfrm>
              <a:off x="0" y="-38100"/>
              <a:ext cx="4408231" cy="5020319"/>
            </a:xfrm>
            <a:prstGeom prst="rect">
              <a:avLst/>
            </a:prstGeom>
          </p:spPr>
          <p:txBody>
            <a:bodyPr lIns="50800" tIns="50800" rIns="50800" bIns="50800" rtlCol="0" anchor="ctr"/>
            <a:lstStyle/>
            <a:p>
              <a:pPr algn="ctr">
                <a:lnSpc>
                  <a:spcPts val="2877"/>
                </a:lnSpc>
              </a:pPr>
              <a:endParaRPr/>
            </a:p>
          </p:txBody>
        </p:sp>
      </p:gr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C0D08"/>
            </a:solidFill>
          </p:spPr>
          <p:txBody>
            <a:bodyPr/>
            <a:lstStyle/>
            <a:p>
              <a:endParaRPr lang="en-ZA"/>
            </a:p>
          </p:txBody>
        </p:sp>
        <p:sp>
          <p:nvSpPr>
            <p:cNvPr id="8" name="TextBox 8"/>
            <p:cNvSpPr txBox="1"/>
            <p:nvPr/>
          </p:nvSpPr>
          <p:spPr>
            <a:xfrm>
              <a:off x="0" y="19050"/>
              <a:ext cx="4274726" cy="2148417"/>
            </a:xfrm>
            <a:prstGeom prst="rect">
              <a:avLst/>
            </a:prstGeom>
          </p:spPr>
          <p:txBody>
            <a:bodyPr lIns="50800" tIns="50800" rIns="50800" bIns="50800" rtlCol="0" anchor="ctr"/>
            <a:lstStyle/>
            <a:p>
              <a:pPr algn="ctr">
                <a:lnSpc>
                  <a:spcPts val="2799"/>
                </a:lnSpc>
              </a:pPr>
              <a:endParaRPr/>
            </a:p>
          </p:txBody>
        </p:sp>
      </p:grpSp>
      <p:sp>
        <p:nvSpPr>
          <p:cNvPr id="9" name="Freeform 9"/>
          <p:cNvSpPr/>
          <p:nvPr/>
        </p:nvSpPr>
        <p:spPr>
          <a:xfrm>
            <a:off x="1670423" y="4729208"/>
            <a:ext cx="1077644" cy="1176146"/>
          </a:xfrm>
          <a:custGeom>
            <a:avLst/>
            <a:gdLst/>
            <a:ahLst/>
            <a:cxnLst/>
            <a:rect l="l" t="t" r="r" b="b"/>
            <a:pathLst>
              <a:path w="1077644" h="1176146">
                <a:moveTo>
                  <a:pt x="0" y="0"/>
                </a:moveTo>
                <a:lnTo>
                  <a:pt x="1077644" y="0"/>
                </a:lnTo>
                <a:lnTo>
                  <a:pt x="1077644" y="1176146"/>
                </a:lnTo>
                <a:lnTo>
                  <a:pt x="0" y="11761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10" name="Freeform 10"/>
          <p:cNvSpPr/>
          <p:nvPr/>
        </p:nvSpPr>
        <p:spPr>
          <a:xfrm>
            <a:off x="1457985" y="6767561"/>
            <a:ext cx="1290082" cy="1357981"/>
          </a:xfrm>
          <a:custGeom>
            <a:avLst/>
            <a:gdLst/>
            <a:ahLst/>
            <a:cxnLst/>
            <a:rect l="l" t="t" r="r" b="b"/>
            <a:pathLst>
              <a:path w="1290082" h="1357981">
                <a:moveTo>
                  <a:pt x="0" y="0"/>
                </a:moveTo>
                <a:lnTo>
                  <a:pt x="1290082" y="0"/>
                </a:lnTo>
                <a:lnTo>
                  <a:pt x="1290082" y="1357981"/>
                </a:lnTo>
                <a:lnTo>
                  <a:pt x="0" y="13579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ZA"/>
          </a:p>
        </p:txBody>
      </p:sp>
      <p:sp>
        <p:nvSpPr>
          <p:cNvPr id="11" name="Freeform 11"/>
          <p:cNvSpPr/>
          <p:nvPr/>
        </p:nvSpPr>
        <p:spPr>
          <a:xfrm>
            <a:off x="1582801" y="2736270"/>
            <a:ext cx="1252888" cy="1130732"/>
          </a:xfrm>
          <a:custGeom>
            <a:avLst/>
            <a:gdLst/>
            <a:ahLst/>
            <a:cxnLst/>
            <a:rect l="l" t="t" r="r" b="b"/>
            <a:pathLst>
              <a:path w="1252888" h="1130732">
                <a:moveTo>
                  <a:pt x="0" y="0"/>
                </a:moveTo>
                <a:lnTo>
                  <a:pt x="1252888" y="0"/>
                </a:lnTo>
                <a:lnTo>
                  <a:pt x="1252888" y="1130732"/>
                </a:lnTo>
                <a:lnTo>
                  <a:pt x="0" y="11307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ZA"/>
          </a:p>
        </p:txBody>
      </p:sp>
      <p:sp>
        <p:nvSpPr>
          <p:cNvPr id="12" name="TextBox 12"/>
          <p:cNvSpPr txBox="1"/>
          <p:nvPr/>
        </p:nvSpPr>
        <p:spPr>
          <a:xfrm>
            <a:off x="1582801" y="1152525"/>
            <a:ext cx="15236537" cy="859831"/>
          </a:xfrm>
          <a:prstGeom prst="rect">
            <a:avLst/>
          </a:prstGeom>
        </p:spPr>
        <p:txBody>
          <a:bodyPr lIns="0" tIns="0" rIns="0" bIns="0" rtlCol="0" anchor="t">
            <a:spAutoFit/>
          </a:bodyPr>
          <a:lstStyle/>
          <a:p>
            <a:pPr algn="l">
              <a:lnSpc>
                <a:spcPts val="6476"/>
              </a:lnSpc>
            </a:pPr>
            <a:r>
              <a:rPr lang="en-US" sz="6476" b="1" spc="-161">
                <a:solidFill>
                  <a:srgbClr val="FFFFFF"/>
                </a:solidFill>
                <a:latin typeface="Open Sans 1 Bold"/>
                <a:ea typeface="Open Sans 1 Bold"/>
                <a:cs typeface="Open Sans 1 Bold"/>
                <a:sym typeface="Open Sans 1 Bold"/>
              </a:rPr>
              <a:t>RECOMMENDATIONS</a:t>
            </a:r>
          </a:p>
        </p:txBody>
      </p:sp>
      <p:sp>
        <p:nvSpPr>
          <p:cNvPr id="13" name="TextBox 13"/>
          <p:cNvSpPr txBox="1"/>
          <p:nvPr/>
        </p:nvSpPr>
        <p:spPr>
          <a:xfrm>
            <a:off x="3041061" y="2352946"/>
            <a:ext cx="12817605" cy="1868805"/>
          </a:xfrm>
          <a:prstGeom prst="rect">
            <a:avLst/>
          </a:prstGeom>
        </p:spPr>
        <p:txBody>
          <a:bodyPr lIns="0" tIns="0" rIns="0" bIns="0" rtlCol="0" anchor="t">
            <a:spAutoFit/>
          </a:bodyPr>
          <a:lstStyle/>
          <a:p>
            <a:pPr algn="just">
              <a:lnSpc>
                <a:spcPts val="2520"/>
              </a:lnSpc>
            </a:pPr>
            <a:r>
              <a:rPr lang="en-US" sz="1800" b="1">
                <a:solidFill>
                  <a:srgbClr val="FFFFFF"/>
                </a:solidFill>
                <a:latin typeface="Open Sans 2 Bold"/>
                <a:ea typeface="Open Sans 2 Bold"/>
                <a:cs typeface="Open Sans 2 Bold"/>
                <a:sym typeface="Open Sans 2 Bold"/>
              </a:rPr>
              <a:t>Store Performance</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Make coffee shops more attractive. Enhance store interiors to make stores more comfortable and welcoming to encourage increased visits and longer stays. Add additional features such as Wifi and Charging Stations for phones and digital devices.</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Host special events on slow days such as open-mike nights, poetry readings, liver performances or book clubs to increase attract new customers and retain existing customers.</a:t>
            </a:r>
          </a:p>
        </p:txBody>
      </p:sp>
      <p:sp>
        <p:nvSpPr>
          <p:cNvPr id="14" name="TextBox 14"/>
          <p:cNvSpPr txBox="1"/>
          <p:nvPr/>
        </p:nvSpPr>
        <p:spPr>
          <a:xfrm>
            <a:off x="3041061" y="4664061"/>
            <a:ext cx="12817605" cy="1554480"/>
          </a:xfrm>
          <a:prstGeom prst="rect">
            <a:avLst/>
          </a:prstGeom>
        </p:spPr>
        <p:txBody>
          <a:bodyPr lIns="0" tIns="0" rIns="0" bIns="0" rtlCol="0" anchor="t">
            <a:spAutoFit/>
          </a:bodyPr>
          <a:lstStyle/>
          <a:p>
            <a:pPr algn="just">
              <a:lnSpc>
                <a:spcPts val="2520"/>
              </a:lnSpc>
            </a:pPr>
            <a:r>
              <a:rPr lang="en-US" sz="1800" b="1">
                <a:solidFill>
                  <a:srgbClr val="FFFFFF"/>
                </a:solidFill>
                <a:latin typeface="Open Sans 2 Bold"/>
                <a:ea typeface="Open Sans 2 Bold"/>
                <a:cs typeface="Open Sans 2 Bold"/>
                <a:sym typeface="Open Sans 2 Bold"/>
              </a:rPr>
              <a:t>Sales and Revenue Performance</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Implement a loyalty programme to improve sales and revenue during slow days and off-peak hours. </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Increase social media and digital media output during slow days and off-peak hours to encourage customers to visit stores and buy products. </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Use influencer marketing and improve online presence.</a:t>
            </a:r>
          </a:p>
        </p:txBody>
      </p:sp>
      <p:sp>
        <p:nvSpPr>
          <p:cNvPr id="15" name="TextBox 15"/>
          <p:cNvSpPr txBox="1"/>
          <p:nvPr/>
        </p:nvSpPr>
        <p:spPr>
          <a:xfrm>
            <a:off x="3041061" y="6738986"/>
            <a:ext cx="12817605" cy="1558449"/>
          </a:xfrm>
          <a:prstGeom prst="rect">
            <a:avLst/>
          </a:prstGeom>
        </p:spPr>
        <p:txBody>
          <a:bodyPr lIns="0" tIns="0" rIns="0" bIns="0" rtlCol="0" anchor="t">
            <a:spAutoFit/>
          </a:bodyPr>
          <a:lstStyle/>
          <a:p>
            <a:pPr algn="just">
              <a:lnSpc>
                <a:spcPts val="2520"/>
              </a:lnSpc>
            </a:pPr>
            <a:r>
              <a:rPr lang="en-US" sz="1800" b="1">
                <a:solidFill>
                  <a:srgbClr val="FFFFFF"/>
                </a:solidFill>
                <a:latin typeface="Open Sans 2 Bold"/>
                <a:ea typeface="Open Sans 2 Bold"/>
                <a:cs typeface="Open Sans 2 Bold"/>
                <a:sym typeface="Open Sans 2 Bold"/>
              </a:rPr>
              <a:t>Product Performance</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Have promotions on slow-moving products during peak hours. </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Have promotions on best-selling products during slow days/ off-peak hours.</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Experiment with new brewing methods.</a:t>
            </a:r>
          </a:p>
          <a:p>
            <a:pPr marL="388622" lvl="1" indent="-194311" algn="just">
              <a:lnSpc>
                <a:spcPts val="2520"/>
              </a:lnSpc>
              <a:buFont typeface="Arial"/>
              <a:buChar char="•"/>
            </a:pPr>
            <a:r>
              <a:rPr lang="en-US" sz="1800" b="1">
                <a:solidFill>
                  <a:srgbClr val="FFFFFF"/>
                </a:solidFill>
                <a:latin typeface="Open Sans 2 Bold"/>
                <a:ea typeface="Open Sans 2 Bold"/>
                <a:cs typeface="Open Sans 2 Bold"/>
                <a:sym typeface="Open Sans 2 Bold"/>
              </a:rPr>
              <a:t>Personalize experience by using customer names on products or  offering customisable products.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DAC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3716000" cy="10287000"/>
            <a:chOff x="0" y="0"/>
            <a:chExt cx="3612444" cy="2709333"/>
          </a:xfrm>
        </p:grpSpPr>
        <p:sp>
          <p:nvSpPr>
            <p:cNvPr id="3" name="Freeform 3"/>
            <p:cNvSpPr/>
            <p:nvPr/>
          </p:nvSpPr>
          <p:spPr>
            <a:xfrm>
              <a:off x="0" y="0"/>
              <a:ext cx="3612445" cy="2709333"/>
            </a:xfrm>
            <a:custGeom>
              <a:avLst/>
              <a:gdLst/>
              <a:ahLst/>
              <a:cxnLst/>
              <a:rect l="l" t="t" r="r" b="b"/>
              <a:pathLst>
                <a:path w="3612445" h="2709333">
                  <a:moveTo>
                    <a:pt x="0" y="0"/>
                  </a:moveTo>
                  <a:lnTo>
                    <a:pt x="3612445" y="0"/>
                  </a:lnTo>
                  <a:lnTo>
                    <a:pt x="3612445" y="2709333"/>
                  </a:lnTo>
                  <a:lnTo>
                    <a:pt x="0" y="2709333"/>
                  </a:lnTo>
                  <a:close/>
                </a:path>
              </a:pathLst>
            </a:custGeom>
            <a:solidFill>
              <a:srgbClr val="1C0D08"/>
            </a:solidFill>
          </p:spPr>
          <p:txBody>
            <a:bodyPr/>
            <a:lstStyle/>
            <a:p>
              <a:endParaRPr lang="en-ZA"/>
            </a:p>
          </p:txBody>
        </p:sp>
        <p:sp>
          <p:nvSpPr>
            <p:cNvPr id="4" name="TextBox 4"/>
            <p:cNvSpPr txBox="1"/>
            <p:nvPr/>
          </p:nvSpPr>
          <p:spPr>
            <a:xfrm>
              <a:off x="0" y="-38100"/>
              <a:ext cx="3612444" cy="274743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694279" y="4610694"/>
            <a:ext cx="7593721" cy="5676306"/>
          </a:xfrm>
          <a:custGeom>
            <a:avLst/>
            <a:gdLst/>
            <a:ahLst/>
            <a:cxnLst/>
            <a:rect l="l" t="t" r="r" b="b"/>
            <a:pathLst>
              <a:path w="7593721" h="5676306">
                <a:moveTo>
                  <a:pt x="0" y="0"/>
                </a:moveTo>
                <a:lnTo>
                  <a:pt x="7593721" y="0"/>
                </a:lnTo>
                <a:lnTo>
                  <a:pt x="7593721" y="5676306"/>
                </a:lnTo>
                <a:lnTo>
                  <a:pt x="0" y="5676306"/>
                </a:lnTo>
                <a:lnTo>
                  <a:pt x="0" y="0"/>
                </a:lnTo>
                <a:close/>
              </a:path>
            </a:pathLst>
          </a:custGeom>
          <a:blipFill>
            <a:blip r:embed="rId2"/>
            <a:stretch>
              <a:fillRect/>
            </a:stretch>
          </a:blipFill>
        </p:spPr>
        <p:txBody>
          <a:bodyPr/>
          <a:lstStyle/>
          <a:p>
            <a:endParaRPr lang="en-ZA"/>
          </a:p>
        </p:txBody>
      </p:sp>
      <p:sp>
        <p:nvSpPr>
          <p:cNvPr id="6" name="TextBox 6"/>
          <p:cNvSpPr txBox="1"/>
          <p:nvPr/>
        </p:nvSpPr>
        <p:spPr>
          <a:xfrm>
            <a:off x="1911078" y="5778397"/>
            <a:ext cx="6447558" cy="1826677"/>
          </a:xfrm>
          <a:prstGeom prst="rect">
            <a:avLst/>
          </a:prstGeom>
        </p:spPr>
        <p:txBody>
          <a:bodyPr lIns="0" tIns="0" rIns="0" bIns="0" rtlCol="0" anchor="t">
            <a:spAutoFit/>
          </a:bodyPr>
          <a:lstStyle/>
          <a:p>
            <a:pPr algn="l">
              <a:lnSpc>
                <a:spcPts val="13361"/>
              </a:lnSpc>
            </a:pPr>
            <a:r>
              <a:rPr lang="en-US" sz="14682" b="1" spc="-734">
                <a:solidFill>
                  <a:srgbClr val="BEAA96"/>
                </a:solidFill>
                <a:latin typeface="Open Sans 1 Bold"/>
                <a:ea typeface="Open Sans 1 Bold"/>
                <a:cs typeface="Open Sans 1 Bold"/>
                <a:sym typeface="Open Sans 1 Bold"/>
              </a:rPr>
              <a:t>YOU</a:t>
            </a:r>
          </a:p>
        </p:txBody>
      </p:sp>
      <p:sp>
        <p:nvSpPr>
          <p:cNvPr id="7" name="TextBox 7"/>
          <p:cNvSpPr txBox="1"/>
          <p:nvPr/>
        </p:nvSpPr>
        <p:spPr>
          <a:xfrm>
            <a:off x="1863453" y="3983882"/>
            <a:ext cx="9499354" cy="1872808"/>
          </a:xfrm>
          <a:prstGeom prst="rect">
            <a:avLst/>
          </a:prstGeom>
        </p:spPr>
        <p:txBody>
          <a:bodyPr lIns="0" tIns="0" rIns="0" bIns="0" rtlCol="0" anchor="t">
            <a:spAutoFit/>
          </a:bodyPr>
          <a:lstStyle/>
          <a:p>
            <a:pPr algn="l">
              <a:lnSpc>
                <a:spcPts val="13795"/>
              </a:lnSpc>
            </a:pPr>
            <a:r>
              <a:rPr lang="en-US" sz="15159" b="1" spc="-757">
                <a:solidFill>
                  <a:srgbClr val="FFFFFF"/>
                </a:solidFill>
                <a:latin typeface="Open Sans 1 Bold"/>
                <a:ea typeface="Open Sans 1 Bold"/>
                <a:cs typeface="Open Sans 1 Bold"/>
                <a:sym typeface="Open Sans 1 Bold"/>
              </a:rPr>
              <a:t>THANK</a:t>
            </a:r>
          </a:p>
        </p:txBody>
      </p:sp>
      <p:sp>
        <p:nvSpPr>
          <p:cNvPr id="8" name="Freeform 8"/>
          <p:cNvSpPr/>
          <p:nvPr/>
        </p:nvSpPr>
        <p:spPr>
          <a:xfrm flipH="1">
            <a:off x="152039" y="-483137"/>
            <a:ext cx="6763111" cy="3023674"/>
          </a:xfrm>
          <a:custGeom>
            <a:avLst/>
            <a:gdLst/>
            <a:ahLst/>
            <a:cxnLst/>
            <a:rect l="l" t="t" r="r" b="b"/>
            <a:pathLst>
              <a:path w="6763111" h="3023674">
                <a:moveTo>
                  <a:pt x="6763111" y="0"/>
                </a:moveTo>
                <a:lnTo>
                  <a:pt x="0" y="0"/>
                </a:lnTo>
                <a:lnTo>
                  <a:pt x="0" y="3023674"/>
                </a:lnTo>
                <a:lnTo>
                  <a:pt x="6763111" y="3023674"/>
                </a:lnTo>
                <a:lnTo>
                  <a:pt x="6763111" y="0"/>
                </a:lnTo>
                <a:close/>
              </a:path>
            </a:pathLst>
          </a:custGeom>
          <a:blipFill>
            <a:blip r:embed="rId3"/>
            <a:stretch>
              <a:fillRect/>
            </a:stretch>
          </a:blipFill>
        </p:spPr>
        <p:txBody>
          <a:bodyPr/>
          <a:lstStyle/>
          <a:p>
            <a:endParaRPr lang="en-Z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ACE"/>
        </a:solidFill>
        <a:effectLst/>
      </p:bgPr>
    </p:bg>
    <p:spTree>
      <p:nvGrpSpPr>
        <p:cNvPr id="1" name=""/>
        <p:cNvGrpSpPr/>
        <p:nvPr/>
      </p:nvGrpSpPr>
      <p:grpSpPr>
        <a:xfrm>
          <a:off x="0" y="0"/>
          <a:ext cx="0" cy="0"/>
          <a:chOff x="0" y="0"/>
          <a:chExt cx="0" cy="0"/>
        </a:xfrm>
      </p:grpSpPr>
      <p:grpSp>
        <p:nvGrpSpPr>
          <p:cNvPr id="2" name="Group 2"/>
          <p:cNvGrpSpPr/>
          <p:nvPr/>
        </p:nvGrpSpPr>
        <p:grpSpPr>
          <a:xfrm>
            <a:off x="15287998" y="12281"/>
            <a:ext cx="1406170" cy="7702969"/>
            <a:chOff x="0" y="0"/>
            <a:chExt cx="989173" cy="5418667"/>
          </a:xfrm>
        </p:grpSpPr>
        <p:sp>
          <p:nvSpPr>
            <p:cNvPr id="3" name="Freeform 3"/>
            <p:cNvSpPr/>
            <p:nvPr/>
          </p:nvSpPr>
          <p:spPr>
            <a:xfrm>
              <a:off x="0" y="0"/>
              <a:ext cx="989173" cy="5418667"/>
            </a:xfrm>
            <a:custGeom>
              <a:avLst/>
              <a:gdLst/>
              <a:ahLst/>
              <a:cxnLst/>
              <a:rect l="l" t="t" r="r" b="b"/>
              <a:pathLst>
                <a:path w="989173" h="5418667">
                  <a:moveTo>
                    <a:pt x="0" y="0"/>
                  </a:moveTo>
                  <a:lnTo>
                    <a:pt x="989173" y="0"/>
                  </a:lnTo>
                  <a:lnTo>
                    <a:pt x="989173" y="5418667"/>
                  </a:lnTo>
                  <a:lnTo>
                    <a:pt x="0" y="5418667"/>
                  </a:lnTo>
                  <a:close/>
                </a:path>
              </a:pathLst>
            </a:custGeom>
            <a:solidFill>
              <a:srgbClr val="372926"/>
            </a:solidFill>
          </p:spPr>
          <p:txBody>
            <a:bodyPr/>
            <a:lstStyle/>
            <a:p>
              <a:endParaRPr lang="en-ZA"/>
            </a:p>
          </p:txBody>
        </p:sp>
        <p:sp>
          <p:nvSpPr>
            <p:cNvPr id="4" name="TextBox 4"/>
            <p:cNvSpPr txBox="1"/>
            <p:nvPr/>
          </p:nvSpPr>
          <p:spPr>
            <a:xfrm>
              <a:off x="0" y="-38100"/>
              <a:ext cx="989173" cy="545676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96371" y="2584031"/>
            <a:ext cx="1406170" cy="7702969"/>
            <a:chOff x="0" y="0"/>
            <a:chExt cx="989173" cy="5418667"/>
          </a:xfrm>
        </p:grpSpPr>
        <p:sp>
          <p:nvSpPr>
            <p:cNvPr id="6" name="Freeform 6"/>
            <p:cNvSpPr/>
            <p:nvPr/>
          </p:nvSpPr>
          <p:spPr>
            <a:xfrm>
              <a:off x="0" y="0"/>
              <a:ext cx="989173" cy="5418667"/>
            </a:xfrm>
            <a:custGeom>
              <a:avLst/>
              <a:gdLst/>
              <a:ahLst/>
              <a:cxnLst/>
              <a:rect l="l" t="t" r="r" b="b"/>
              <a:pathLst>
                <a:path w="989173" h="5418667">
                  <a:moveTo>
                    <a:pt x="0" y="0"/>
                  </a:moveTo>
                  <a:lnTo>
                    <a:pt x="989173" y="0"/>
                  </a:lnTo>
                  <a:lnTo>
                    <a:pt x="989173" y="5418667"/>
                  </a:lnTo>
                  <a:lnTo>
                    <a:pt x="0" y="5418667"/>
                  </a:lnTo>
                  <a:close/>
                </a:path>
              </a:pathLst>
            </a:custGeom>
            <a:solidFill>
              <a:srgbClr val="372926"/>
            </a:solidFill>
          </p:spPr>
          <p:txBody>
            <a:bodyPr/>
            <a:lstStyle/>
            <a:p>
              <a:endParaRPr lang="en-ZA"/>
            </a:p>
          </p:txBody>
        </p:sp>
        <p:sp>
          <p:nvSpPr>
            <p:cNvPr id="7" name="TextBox 7"/>
            <p:cNvSpPr txBox="1"/>
            <p:nvPr/>
          </p:nvSpPr>
          <p:spPr>
            <a:xfrm>
              <a:off x="0" y="-38100"/>
              <a:ext cx="989173" cy="54567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2296916" y="1292016"/>
            <a:ext cx="13694167" cy="7702969"/>
            <a:chOff x="0" y="0"/>
            <a:chExt cx="9633185" cy="5418667"/>
          </a:xfrm>
        </p:grpSpPr>
        <p:sp>
          <p:nvSpPr>
            <p:cNvPr id="9" name="Freeform 9"/>
            <p:cNvSpPr/>
            <p:nvPr/>
          </p:nvSpPr>
          <p:spPr>
            <a:xfrm>
              <a:off x="0" y="0"/>
              <a:ext cx="9633185" cy="5418667"/>
            </a:xfrm>
            <a:custGeom>
              <a:avLst/>
              <a:gdLst/>
              <a:ahLst/>
              <a:cxnLst/>
              <a:rect l="l" t="t" r="r" b="b"/>
              <a:pathLst>
                <a:path w="9633185" h="5418667">
                  <a:moveTo>
                    <a:pt x="0" y="0"/>
                  </a:moveTo>
                  <a:lnTo>
                    <a:pt x="9633185" y="0"/>
                  </a:lnTo>
                  <a:lnTo>
                    <a:pt x="9633185" y="5418667"/>
                  </a:lnTo>
                  <a:lnTo>
                    <a:pt x="0" y="5418667"/>
                  </a:lnTo>
                  <a:close/>
                </a:path>
              </a:pathLst>
            </a:custGeom>
            <a:solidFill>
              <a:srgbClr val="FFFFFF"/>
            </a:solidFill>
          </p:spPr>
          <p:txBody>
            <a:bodyPr/>
            <a:lstStyle/>
            <a:p>
              <a:endParaRPr lang="en-ZA"/>
            </a:p>
          </p:txBody>
        </p:sp>
        <p:sp>
          <p:nvSpPr>
            <p:cNvPr id="10" name="TextBox 10"/>
            <p:cNvSpPr txBox="1"/>
            <p:nvPr/>
          </p:nvSpPr>
          <p:spPr>
            <a:xfrm>
              <a:off x="0" y="-38100"/>
              <a:ext cx="9633185" cy="54567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2896521" y="-3879360"/>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txBody>
          <a:bodyPr/>
          <a:lstStyle/>
          <a:p>
            <a:endParaRPr lang="en-ZA"/>
          </a:p>
        </p:txBody>
      </p:sp>
      <p:sp>
        <p:nvSpPr>
          <p:cNvPr id="12" name="Freeform 12"/>
          <p:cNvSpPr/>
          <p:nvPr/>
        </p:nvSpPr>
        <p:spPr>
          <a:xfrm>
            <a:off x="14188630" y="6935792"/>
            <a:ext cx="8198739" cy="8229600"/>
          </a:xfrm>
          <a:custGeom>
            <a:avLst/>
            <a:gdLst/>
            <a:ahLst/>
            <a:cxnLst/>
            <a:rect l="l" t="t" r="r" b="b"/>
            <a:pathLst>
              <a:path w="8198739" h="8229600">
                <a:moveTo>
                  <a:pt x="0" y="0"/>
                </a:moveTo>
                <a:lnTo>
                  <a:pt x="8198740" y="0"/>
                </a:lnTo>
                <a:lnTo>
                  <a:pt x="8198740" y="8229600"/>
                </a:lnTo>
                <a:lnTo>
                  <a:pt x="0" y="8229600"/>
                </a:lnTo>
                <a:lnTo>
                  <a:pt x="0" y="0"/>
                </a:lnTo>
                <a:close/>
              </a:path>
            </a:pathLst>
          </a:custGeom>
          <a:blipFill>
            <a:blip r:embed="rId2"/>
            <a:stretch>
              <a:fillRect/>
            </a:stretch>
          </a:blipFill>
        </p:spPr>
        <p:txBody>
          <a:bodyPr/>
          <a:lstStyle/>
          <a:p>
            <a:endParaRPr lang="en-ZA"/>
          </a:p>
        </p:txBody>
      </p:sp>
      <p:sp>
        <p:nvSpPr>
          <p:cNvPr id="13" name="TextBox 13"/>
          <p:cNvSpPr txBox="1"/>
          <p:nvPr/>
        </p:nvSpPr>
        <p:spPr>
          <a:xfrm>
            <a:off x="5546298" y="2099973"/>
            <a:ext cx="7195404" cy="2026104"/>
          </a:xfrm>
          <a:prstGeom prst="rect">
            <a:avLst/>
          </a:prstGeom>
        </p:spPr>
        <p:txBody>
          <a:bodyPr lIns="0" tIns="0" rIns="0" bIns="0" rtlCol="0" anchor="t">
            <a:spAutoFit/>
          </a:bodyPr>
          <a:lstStyle/>
          <a:p>
            <a:pPr algn="ctr">
              <a:lnSpc>
                <a:spcPts val="7700"/>
              </a:lnSpc>
            </a:pPr>
            <a:r>
              <a:rPr lang="en-US" sz="8462" b="1" spc="-423">
                <a:solidFill>
                  <a:srgbClr val="1C0D08"/>
                </a:solidFill>
                <a:latin typeface="Open Sans 1 Bold"/>
                <a:ea typeface="Open Sans 1 Bold"/>
                <a:cs typeface="Open Sans 1 Bold"/>
                <a:sym typeface="Open Sans 1 Bold"/>
              </a:rPr>
              <a:t>TABLE OF CONTENT</a:t>
            </a:r>
          </a:p>
        </p:txBody>
      </p:sp>
      <p:sp>
        <p:nvSpPr>
          <p:cNvPr id="14" name="TextBox 14"/>
          <p:cNvSpPr txBox="1"/>
          <p:nvPr/>
        </p:nvSpPr>
        <p:spPr>
          <a:xfrm>
            <a:off x="3448341" y="4075695"/>
            <a:ext cx="10294490" cy="2860098"/>
          </a:xfrm>
          <a:prstGeom prst="rect">
            <a:avLst/>
          </a:prstGeom>
        </p:spPr>
        <p:txBody>
          <a:bodyPr lIns="0" tIns="0" rIns="0" bIns="0" rtlCol="0" anchor="t">
            <a:spAutoFit/>
          </a:bodyPr>
          <a:lstStyle/>
          <a:p>
            <a:pPr algn="just">
              <a:lnSpc>
                <a:spcPts val="5806"/>
              </a:lnSpc>
            </a:pPr>
            <a:r>
              <a:rPr lang="en-US" sz="2399" b="1">
                <a:solidFill>
                  <a:srgbClr val="1C0D08"/>
                </a:solidFill>
                <a:latin typeface="Inter Bold"/>
                <a:ea typeface="Inter Bold"/>
                <a:cs typeface="Inter Bold"/>
                <a:sym typeface="Inter Bold"/>
              </a:rPr>
              <a:t>Revenue ...........................04</a:t>
            </a:r>
          </a:p>
          <a:p>
            <a:pPr algn="just">
              <a:lnSpc>
                <a:spcPts val="5806"/>
              </a:lnSpc>
            </a:pPr>
            <a:r>
              <a:rPr lang="en-US" sz="2399" b="1">
                <a:solidFill>
                  <a:srgbClr val="1C0D08"/>
                </a:solidFill>
                <a:latin typeface="Inter Bold"/>
                <a:ea typeface="Inter Bold"/>
                <a:cs typeface="Inter Bold"/>
                <a:sym typeface="Inter Bold"/>
              </a:rPr>
              <a:t>Sales...........................................07 Products...............................................11 Recommendations.............................................15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9895964"/>
            <a:chOff x="0" y="0"/>
            <a:chExt cx="2408296" cy="2606344"/>
          </a:xfrm>
        </p:grpSpPr>
        <p:sp>
          <p:nvSpPr>
            <p:cNvPr id="3" name="Freeform 3"/>
            <p:cNvSpPr/>
            <p:nvPr/>
          </p:nvSpPr>
          <p:spPr>
            <a:xfrm>
              <a:off x="0" y="0"/>
              <a:ext cx="2408296" cy="2606344"/>
            </a:xfrm>
            <a:custGeom>
              <a:avLst/>
              <a:gdLst/>
              <a:ahLst/>
              <a:cxnLst/>
              <a:rect l="l" t="t" r="r" b="b"/>
              <a:pathLst>
                <a:path w="2408296" h="2606344">
                  <a:moveTo>
                    <a:pt x="0" y="0"/>
                  </a:moveTo>
                  <a:lnTo>
                    <a:pt x="2408296" y="0"/>
                  </a:lnTo>
                  <a:lnTo>
                    <a:pt x="2408296" y="2606344"/>
                  </a:lnTo>
                  <a:lnTo>
                    <a:pt x="0" y="2606344"/>
                  </a:lnTo>
                  <a:close/>
                </a:path>
              </a:pathLst>
            </a:custGeom>
            <a:solidFill>
              <a:srgbClr val="E6DACE"/>
            </a:solidFill>
          </p:spPr>
          <p:txBody>
            <a:bodyPr/>
            <a:lstStyle/>
            <a:p>
              <a:endParaRPr lang="en-ZA"/>
            </a:p>
          </p:txBody>
        </p:sp>
        <p:sp>
          <p:nvSpPr>
            <p:cNvPr id="4" name="TextBox 4"/>
            <p:cNvSpPr txBox="1"/>
            <p:nvPr/>
          </p:nvSpPr>
          <p:spPr>
            <a:xfrm>
              <a:off x="0" y="-38100"/>
              <a:ext cx="2408296" cy="2644444"/>
            </a:xfrm>
            <a:prstGeom prst="rect">
              <a:avLst/>
            </a:prstGeom>
          </p:spPr>
          <p:txBody>
            <a:bodyPr lIns="50800" tIns="50800" rIns="50800" bIns="50800" rtlCol="0" anchor="ctr"/>
            <a:lstStyle/>
            <a:p>
              <a:pPr algn="ctr">
                <a:lnSpc>
                  <a:spcPts val="2877"/>
                </a:lnSpc>
              </a:pPr>
              <a:endParaRPr/>
            </a:p>
          </p:txBody>
        </p:sp>
      </p:grpSp>
      <p:grpSp>
        <p:nvGrpSpPr>
          <p:cNvPr id="5" name="Group 5"/>
          <p:cNvGrpSpPr/>
          <p:nvPr/>
        </p:nvGrpSpPr>
        <p:grpSpPr>
          <a:xfrm>
            <a:off x="1028700" y="2659026"/>
            <a:ext cx="13939280" cy="6709816"/>
            <a:chOff x="0" y="0"/>
            <a:chExt cx="18585707" cy="8946422"/>
          </a:xfrm>
        </p:grpSpPr>
        <p:pic>
          <p:nvPicPr>
            <p:cNvPr id="6" name="Picture 6"/>
            <p:cNvPicPr>
              <a:picLocks noChangeAspect="1"/>
            </p:cNvPicPr>
            <p:nvPr/>
          </p:nvPicPr>
          <p:blipFill>
            <a:blip r:embed="rId2"/>
            <a:srcRect t="19332" b="8463"/>
            <a:stretch>
              <a:fillRect/>
            </a:stretch>
          </p:blipFill>
          <p:spPr>
            <a:xfrm>
              <a:off x="0" y="0"/>
              <a:ext cx="18585707" cy="8946422"/>
            </a:xfrm>
            <a:prstGeom prst="rect">
              <a:avLst/>
            </a:prstGeom>
          </p:spPr>
        </p:pic>
      </p:grpSp>
      <p:sp>
        <p:nvSpPr>
          <p:cNvPr id="7" name="Freeform 7"/>
          <p:cNvSpPr/>
          <p:nvPr/>
        </p:nvSpPr>
        <p:spPr>
          <a:xfrm rot="-2700000">
            <a:off x="12587514" y="-4542579"/>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3"/>
            <a:stretch>
              <a:fillRect/>
            </a:stretch>
          </a:blipFill>
        </p:spPr>
        <p:txBody>
          <a:bodyPr/>
          <a:lstStyle/>
          <a:p>
            <a:endParaRPr lang="en-ZA"/>
          </a:p>
        </p:txBody>
      </p:sp>
      <p:sp>
        <p:nvSpPr>
          <p:cNvPr id="8" name="TextBox 8"/>
          <p:cNvSpPr txBox="1"/>
          <p:nvPr/>
        </p:nvSpPr>
        <p:spPr>
          <a:xfrm>
            <a:off x="1028700" y="1327507"/>
            <a:ext cx="7272304" cy="1331519"/>
          </a:xfrm>
          <a:prstGeom prst="rect">
            <a:avLst/>
          </a:prstGeom>
        </p:spPr>
        <p:txBody>
          <a:bodyPr lIns="0" tIns="0" rIns="0" bIns="0" rtlCol="0" anchor="t">
            <a:spAutoFit/>
          </a:bodyPr>
          <a:lstStyle/>
          <a:p>
            <a:pPr algn="l">
              <a:lnSpc>
                <a:spcPts val="10047"/>
              </a:lnSpc>
            </a:pPr>
            <a:r>
              <a:rPr lang="en-US" sz="10047" b="1" spc="-251">
                <a:solidFill>
                  <a:srgbClr val="1C0D08"/>
                </a:solidFill>
                <a:latin typeface="Open Sans 1 Bold"/>
                <a:ea typeface="Open Sans 1 Bold"/>
                <a:cs typeface="Open Sans 1 Bold"/>
                <a:sym typeface="Open Sans 1 Bold"/>
              </a:rPr>
              <a:t>REVENUE</a:t>
            </a:r>
          </a:p>
        </p:txBody>
      </p:sp>
      <p:sp>
        <p:nvSpPr>
          <p:cNvPr id="9" name="TextBox 9"/>
          <p:cNvSpPr txBox="1"/>
          <p:nvPr/>
        </p:nvSpPr>
        <p:spPr>
          <a:xfrm>
            <a:off x="7458008" y="8685208"/>
            <a:ext cx="1685992" cy="1467858"/>
          </a:xfrm>
          <a:prstGeom prst="rect">
            <a:avLst/>
          </a:prstGeom>
        </p:spPr>
        <p:txBody>
          <a:bodyPr lIns="0" tIns="0" rIns="0" bIns="0" rtlCol="0" anchor="t">
            <a:spAutoFit/>
          </a:bodyPr>
          <a:lstStyle/>
          <a:p>
            <a:pPr algn="ctr">
              <a:lnSpc>
                <a:spcPts val="12019"/>
              </a:lnSpc>
            </a:pPr>
            <a:r>
              <a:rPr lang="en-US" sz="8585" b="1" spc="-652">
                <a:solidFill>
                  <a:srgbClr val="FFFFFF"/>
                </a:solidFill>
                <a:latin typeface="Open Sans 2 Bold"/>
                <a:ea typeface="Open Sans 2 Bold"/>
                <a:cs typeface="Open Sans 2 Bold"/>
                <a:sym typeface="Open Sans 2 Bold"/>
              </a:rPr>
              <a:t>03</a:t>
            </a:r>
          </a:p>
        </p:txBody>
      </p:sp>
      <p:sp>
        <p:nvSpPr>
          <p:cNvPr id="10" name="TextBox 10"/>
          <p:cNvSpPr txBox="1"/>
          <p:nvPr/>
        </p:nvSpPr>
        <p:spPr>
          <a:xfrm>
            <a:off x="1581930" y="8677271"/>
            <a:ext cx="3840783" cy="358775"/>
          </a:xfrm>
          <a:prstGeom prst="rect">
            <a:avLst/>
          </a:prstGeom>
        </p:spPr>
        <p:txBody>
          <a:bodyPr lIns="0" tIns="0" rIns="0" bIns="0" rtlCol="0" anchor="t">
            <a:spAutoFit/>
          </a:bodyPr>
          <a:lstStyle/>
          <a:p>
            <a:pPr algn="l">
              <a:lnSpc>
                <a:spcPts val="2799"/>
              </a:lnSpc>
            </a:pPr>
            <a:r>
              <a:rPr lang="en-US" sz="2499" b="1">
                <a:solidFill>
                  <a:srgbClr val="FFFFFF"/>
                </a:solidFill>
                <a:latin typeface="Open Sans 2 Bold"/>
                <a:ea typeface="Open Sans 2 Bold"/>
                <a:cs typeface="Open Sans 2 Bold"/>
                <a:sym typeface="Open Sans 2 Bold"/>
              </a:rPr>
              <a:t>Smells So Good</a:t>
            </a:r>
          </a:p>
        </p:txBody>
      </p:sp>
      <p:grpSp>
        <p:nvGrpSpPr>
          <p:cNvPr id="11" name="Group 11"/>
          <p:cNvGrpSpPr/>
          <p:nvPr/>
        </p:nvGrpSpPr>
        <p:grpSpPr>
          <a:xfrm>
            <a:off x="7458008" y="1403266"/>
            <a:ext cx="4367053" cy="1248551"/>
            <a:chOff x="0" y="0"/>
            <a:chExt cx="3168565" cy="905901"/>
          </a:xfrm>
        </p:grpSpPr>
        <p:sp>
          <p:nvSpPr>
            <p:cNvPr id="12" name="Freeform 12"/>
            <p:cNvSpPr/>
            <p:nvPr/>
          </p:nvSpPr>
          <p:spPr>
            <a:xfrm>
              <a:off x="0" y="0"/>
              <a:ext cx="3168565" cy="905901"/>
            </a:xfrm>
            <a:custGeom>
              <a:avLst/>
              <a:gdLst/>
              <a:ahLst/>
              <a:cxnLst/>
              <a:rect l="l" t="t" r="r" b="b"/>
              <a:pathLst>
                <a:path w="3168565" h="905901">
                  <a:moveTo>
                    <a:pt x="0" y="0"/>
                  </a:moveTo>
                  <a:lnTo>
                    <a:pt x="3168565" y="0"/>
                  </a:lnTo>
                  <a:lnTo>
                    <a:pt x="3168565" y="905901"/>
                  </a:lnTo>
                  <a:lnTo>
                    <a:pt x="0" y="905901"/>
                  </a:lnTo>
                  <a:close/>
                </a:path>
              </a:pathLst>
            </a:custGeom>
            <a:solidFill>
              <a:srgbClr val="372926"/>
            </a:solidFill>
          </p:spPr>
          <p:txBody>
            <a:bodyPr/>
            <a:lstStyle/>
            <a:p>
              <a:endParaRPr lang="en-ZA"/>
            </a:p>
          </p:txBody>
        </p:sp>
        <p:sp>
          <p:nvSpPr>
            <p:cNvPr id="13" name="TextBox 13"/>
            <p:cNvSpPr txBox="1"/>
            <p:nvPr/>
          </p:nvSpPr>
          <p:spPr>
            <a:xfrm>
              <a:off x="0" y="-38100"/>
              <a:ext cx="3168565" cy="944001"/>
            </a:xfrm>
            <a:prstGeom prst="rect">
              <a:avLst/>
            </a:prstGeom>
          </p:spPr>
          <p:txBody>
            <a:bodyPr lIns="50800" tIns="50800" rIns="50800" bIns="50800" rtlCol="0" anchor="ctr"/>
            <a:lstStyle/>
            <a:p>
              <a:pPr algn="ctr">
                <a:lnSpc>
                  <a:spcPts val="2877"/>
                </a:lnSpc>
              </a:pPr>
              <a:endParaRPr/>
            </a:p>
          </p:txBody>
        </p:sp>
      </p:grpSp>
      <p:sp>
        <p:nvSpPr>
          <p:cNvPr id="14" name="TextBox 14"/>
          <p:cNvSpPr txBox="1"/>
          <p:nvPr/>
        </p:nvSpPr>
        <p:spPr>
          <a:xfrm>
            <a:off x="7998340" y="1680497"/>
            <a:ext cx="7195404" cy="835347"/>
          </a:xfrm>
          <a:prstGeom prst="rect">
            <a:avLst/>
          </a:prstGeom>
        </p:spPr>
        <p:txBody>
          <a:bodyPr lIns="0" tIns="0" rIns="0" bIns="0" rtlCol="0" anchor="t">
            <a:spAutoFit/>
          </a:bodyPr>
          <a:lstStyle/>
          <a:p>
            <a:pPr algn="l">
              <a:lnSpc>
                <a:spcPts val="6262"/>
              </a:lnSpc>
            </a:pPr>
            <a:r>
              <a:rPr lang="en-US" sz="6262" b="1" spc="-156">
                <a:solidFill>
                  <a:srgbClr val="FFFFFF"/>
                </a:solidFill>
                <a:latin typeface="Open Sans 1 Bold"/>
                <a:ea typeface="Open Sans 1 Bold"/>
                <a:cs typeface="Open Sans 1 Bold"/>
                <a:sym typeface="Open Sans 1 Bold"/>
              </a:rPr>
              <a:t>R88. 602</a:t>
            </a:r>
          </a:p>
        </p:txBody>
      </p:sp>
      <p:grpSp>
        <p:nvGrpSpPr>
          <p:cNvPr id="15" name="Group 15"/>
          <p:cNvGrpSpPr/>
          <p:nvPr/>
        </p:nvGrpSpPr>
        <p:grpSpPr>
          <a:xfrm>
            <a:off x="15713219" y="1797131"/>
            <a:ext cx="1406170" cy="8489869"/>
            <a:chOff x="0" y="0"/>
            <a:chExt cx="989173" cy="5972213"/>
          </a:xfrm>
        </p:grpSpPr>
        <p:sp>
          <p:nvSpPr>
            <p:cNvPr id="16" name="Freeform 16"/>
            <p:cNvSpPr/>
            <p:nvPr/>
          </p:nvSpPr>
          <p:spPr>
            <a:xfrm>
              <a:off x="0" y="0"/>
              <a:ext cx="989173" cy="5972213"/>
            </a:xfrm>
            <a:custGeom>
              <a:avLst/>
              <a:gdLst/>
              <a:ahLst/>
              <a:cxnLst/>
              <a:rect l="l" t="t" r="r" b="b"/>
              <a:pathLst>
                <a:path w="989173" h="5972213">
                  <a:moveTo>
                    <a:pt x="0" y="0"/>
                  </a:moveTo>
                  <a:lnTo>
                    <a:pt x="989173" y="0"/>
                  </a:lnTo>
                  <a:lnTo>
                    <a:pt x="989173" y="5972213"/>
                  </a:lnTo>
                  <a:lnTo>
                    <a:pt x="0" y="5972213"/>
                  </a:lnTo>
                  <a:close/>
                </a:path>
              </a:pathLst>
            </a:custGeom>
            <a:solidFill>
              <a:srgbClr val="372926"/>
            </a:solidFill>
          </p:spPr>
          <p:txBody>
            <a:bodyPr/>
            <a:lstStyle/>
            <a:p>
              <a:endParaRPr lang="en-ZA"/>
            </a:p>
          </p:txBody>
        </p:sp>
        <p:sp>
          <p:nvSpPr>
            <p:cNvPr id="17" name="TextBox 17"/>
            <p:cNvSpPr txBox="1"/>
            <p:nvPr/>
          </p:nvSpPr>
          <p:spPr>
            <a:xfrm>
              <a:off x="0" y="-38100"/>
              <a:ext cx="989173" cy="6010313"/>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5573308" y="1568031"/>
            <a:ext cx="1685992" cy="1467858"/>
          </a:xfrm>
          <a:prstGeom prst="rect">
            <a:avLst/>
          </a:prstGeom>
        </p:spPr>
        <p:txBody>
          <a:bodyPr lIns="0" tIns="0" rIns="0" bIns="0" rtlCol="0" anchor="t">
            <a:spAutoFit/>
          </a:bodyPr>
          <a:lstStyle/>
          <a:p>
            <a:pPr algn="ctr">
              <a:lnSpc>
                <a:spcPts val="12019"/>
              </a:lnSpc>
            </a:pPr>
            <a:r>
              <a:rPr lang="en-US" sz="8585" b="1" spc="-652">
                <a:solidFill>
                  <a:srgbClr val="FFFFFF"/>
                </a:solidFill>
                <a:latin typeface="Open Sans 2 Bold"/>
                <a:ea typeface="Open Sans 2 Bold"/>
                <a:cs typeface="Open Sans 2 Bold"/>
                <a:sym typeface="Open Sans 2 Bold"/>
              </a:rPr>
              <a:t>04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8633" y="803970"/>
            <a:ext cx="17050733" cy="9054548"/>
            <a:chOff x="0" y="0"/>
            <a:chExt cx="22734311" cy="12072731"/>
          </a:xfrm>
        </p:grpSpPr>
        <p:pic>
          <p:nvPicPr>
            <p:cNvPr id="3" name="Picture 3"/>
            <p:cNvPicPr>
              <a:picLocks noChangeAspect="1"/>
            </p:cNvPicPr>
            <p:nvPr/>
          </p:nvPicPr>
          <p:blipFill>
            <a:blip r:embed="rId2"/>
            <a:srcRect l="7712" r="20831" b="14502"/>
            <a:stretch>
              <a:fillRect/>
            </a:stretch>
          </p:blipFill>
          <p:spPr>
            <a:xfrm>
              <a:off x="0" y="0"/>
              <a:ext cx="7400214" cy="5902948"/>
            </a:xfrm>
            <a:prstGeom prst="rect">
              <a:avLst/>
            </a:prstGeom>
          </p:spPr>
        </p:pic>
        <p:pic>
          <p:nvPicPr>
            <p:cNvPr id="4" name="Picture 4"/>
            <p:cNvPicPr>
              <a:picLocks noChangeAspect="1"/>
            </p:cNvPicPr>
            <p:nvPr/>
          </p:nvPicPr>
          <p:blipFill>
            <a:blip r:embed="rId3"/>
            <a:srcRect l="2310" t="39134" r="2310"/>
            <a:stretch>
              <a:fillRect/>
            </a:stretch>
          </p:blipFill>
          <p:spPr>
            <a:xfrm>
              <a:off x="7667048" y="0"/>
              <a:ext cx="7400214" cy="5902948"/>
            </a:xfrm>
            <a:prstGeom prst="rect">
              <a:avLst/>
            </a:prstGeom>
          </p:spPr>
        </p:pic>
        <p:pic>
          <p:nvPicPr>
            <p:cNvPr id="5" name="Picture 5"/>
            <p:cNvPicPr>
              <a:picLocks noChangeAspect="1"/>
            </p:cNvPicPr>
            <p:nvPr/>
          </p:nvPicPr>
          <p:blipFill>
            <a:blip r:embed="rId4"/>
            <a:srcRect l="23311" t="16391" r="6920"/>
            <a:stretch>
              <a:fillRect/>
            </a:stretch>
          </p:blipFill>
          <p:spPr>
            <a:xfrm>
              <a:off x="0" y="6169783"/>
              <a:ext cx="7400214" cy="5902948"/>
            </a:xfrm>
            <a:prstGeom prst="rect">
              <a:avLst/>
            </a:prstGeom>
          </p:spPr>
        </p:pic>
        <p:pic>
          <p:nvPicPr>
            <p:cNvPr id="6" name="Picture 6"/>
            <p:cNvPicPr>
              <a:picLocks noChangeAspect="1"/>
            </p:cNvPicPr>
            <p:nvPr/>
          </p:nvPicPr>
          <p:blipFill>
            <a:blip r:embed="rId5"/>
            <a:srcRect t="29359" b="6826"/>
            <a:stretch>
              <a:fillRect/>
            </a:stretch>
          </p:blipFill>
          <p:spPr>
            <a:xfrm>
              <a:off x="7667048" y="6169783"/>
              <a:ext cx="7400214" cy="5902948"/>
            </a:xfrm>
            <a:prstGeom prst="rect">
              <a:avLst/>
            </a:prstGeom>
          </p:spPr>
        </p:pic>
        <p:pic>
          <p:nvPicPr>
            <p:cNvPr id="7" name="Picture 7"/>
            <p:cNvPicPr>
              <a:picLocks noChangeAspect="1"/>
            </p:cNvPicPr>
            <p:nvPr/>
          </p:nvPicPr>
          <p:blipFill>
            <a:blip r:embed="rId6"/>
            <a:srcRect l="15851" r="24945" b="17119"/>
            <a:stretch>
              <a:fillRect/>
            </a:stretch>
          </p:blipFill>
          <p:spPr>
            <a:xfrm>
              <a:off x="15334097" y="0"/>
              <a:ext cx="7400214" cy="12072731"/>
            </a:xfrm>
            <a:prstGeom prst="rect">
              <a:avLst/>
            </a:prstGeom>
          </p:spPr>
        </p:pic>
      </p:grpSp>
      <p:grpSp>
        <p:nvGrpSpPr>
          <p:cNvPr id="8" name="Group 8"/>
          <p:cNvGrpSpPr/>
          <p:nvPr/>
        </p:nvGrpSpPr>
        <p:grpSpPr>
          <a:xfrm>
            <a:off x="1767258" y="1503069"/>
            <a:ext cx="11164728" cy="7381901"/>
            <a:chOff x="0" y="0"/>
            <a:chExt cx="2940504" cy="1944204"/>
          </a:xfrm>
        </p:grpSpPr>
        <p:sp>
          <p:nvSpPr>
            <p:cNvPr id="9" name="Freeform 9"/>
            <p:cNvSpPr/>
            <p:nvPr/>
          </p:nvSpPr>
          <p:spPr>
            <a:xfrm>
              <a:off x="0" y="0"/>
              <a:ext cx="2940504" cy="1944204"/>
            </a:xfrm>
            <a:custGeom>
              <a:avLst/>
              <a:gdLst/>
              <a:ahLst/>
              <a:cxnLst/>
              <a:rect l="l" t="t" r="r" b="b"/>
              <a:pathLst>
                <a:path w="2940504" h="1944204">
                  <a:moveTo>
                    <a:pt x="0" y="0"/>
                  </a:moveTo>
                  <a:lnTo>
                    <a:pt x="2940504" y="0"/>
                  </a:lnTo>
                  <a:lnTo>
                    <a:pt x="2940504" y="1944204"/>
                  </a:lnTo>
                  <a:lnTo>
                    <a:pt x="0" y="1944204"/>
                  </a:lnTo>
                  <a:close/>
                </a:path>
              </a:pathLst>
            </a:custGeom>
            <a:solidFill>
              <a:srgbClr val="E6DACE"/>
            </a:solidFill>
          </p:spPr>
          <p:txBody>
            <a:bodyPr/>
            <a:lstStyle/>
            <a:p>
              <a:endParaRPr lang="en-ZA"/>
            </a:p>
          </p:txBody>
        </p:sp>
        <p:sp>
          <p:nvSpPr>
            <p:cNvPr id="10" name="TextBox 10"/>
            <p:cNvSpPr txBox="1"/>
            <p:nvPr/>
          </p:nvSpPr>
          <p:spPr>
            <a:xfrm>
              <a:off x="0" y="-38100"/>
              <a:ext cx="2940504" cy="1982304"/>
            </a:xfrm>
            <a:prstGeom prst="rect">
              <a:avLst/>
            </a:prstGeom>
          </p:spPr>
          <p:txBody>
            <a:bodyPr lIns="50800" tIns="50800" rIns="50800" bIns="50800" rtlCol="0" anchor="ctr"/>
            <a:lstStyle/>
            <a:p>
              <a:pPr algn="ctr">
                <a:lnSpc>
                  <a:spcPts val="2877"/>
                </a:lnSpc>
              </a:pPr>
              <a:endParaRPr/>
            </a:p>
          </p:txBody>
        </p:sp>
      </p:grpSp>
      <p:grpSp>
        <p:nvGrpSpPr>
          <p:cNvPr id="11" name="Group 11"/>
          <p:cNvGrpSpPr/>
          <p:nvPr/>
        </p:nvGrpSpPr>
        <p:grpSpPr>
          <a:xfrm>
            <a:off x="2174889" y="7505870"/>
            <a:ext cx="10349466" cy="1195187"/>
            <a:chOff x="0" y="0"/>
            <a:chExt cx="7509174" cy="867182"/>
          </a:xfrm>
        </p:grpSpPr>
        <p:sp>
          <p:nvSpPr>
            <p:cNvPr id="12" name="Freeform 12"/>
            <p:cNvSpPr/>
            <p:nvPr/>
          </p:nvSpPr>
          <p:spPr>
            <a:xfrm>
              <a:off x="0" y="0"/>
              <a:ext cx="7509174" cy="867182"/>
            </a:xfrm>
            <a:custGeom>
              <a:avLst/>
              <a:gdLst/>
              <a:ahLst/>
              <a:cxnLst/>
              <a:rect l="l" t="t" r="r" b="b"/>
              <a:pathLst>
                <a:path w="7509174" h="867182">
                  <a:moveTo>
                    <a:pt x="0" y="0"/>
                  </a:moveTo>
                  <a:lnTo>
                    <a:pt x="7509174" y="0"/>
                  </a:lnTo>
                  <a:lnTo>
                    <a:pt x="7509174" y="867182"/>
                  </a:lnTo>
                  <a:lnTo>
                    <a:pt x="0" y="867182"/>
                  </a:lnTo>
                  <a:close/>
                </a:path>
              </a:pathLst>
            </a:custGeom>
            <a:solidFill>
              <a:srgbClr val="372926"/>
            </a:solidFill>
          </p:spPr>
          <p:txBody>
            <a:bodyPr/>
            <a:lstStyle/>
            <a:p>
              <a:endParaRPr lang="en-ZA"/>
            </a:p>
          </p:txBody>
        </p:sp>
        <p:sp>
          <p:nvSpPr>
            <p:cNvPr id="13" name="TextBox 13"/>
            <p:cNvSpPr txBox="1"/>
            <p:nvPr/>
          </p:nvSpPr>
          <p:spPr>
            <a:xfrm>
              <a:off x="0" y="-38100"/>
              <a:ext cx="7509174" cy="905282"/>
            </a:xfrm>
            <a:prstGeom prst="rect">
              <a:avLst/>
            </a:prstGeom>
          </p:spPr>
          <p:txBody>
            <a:bodyPr lIns="50800" tIns="50800" rIns="50800" bIns="50800" rtlCol="0" anchor="ctr"/>
            <a:lstStyle/>
            <a:p>
              <a:pPr algn="ctr">
                <a:lnSpc>
                  <a:spcPts val="2877"/>
                </a:lnSpc>
              </a:pPr>
              <a:endParaRPr/>
            </a:p>
          </p:txBody>
        </p:sp>
      </p:grpSp>
      <p:sp>
        <p:nvSpPr>
          <p:cNvPr id="14" name="Freeform 14"/>
          <p:cNvSpPr/>
          <p:nvPr/>
        </p:nvSpPr>
        <p:spPr>
          <a:xfrm>
            <a:off x="1767258" y="2757232"/>
            <a:ext cx="11164728" cy="4424022"/>
          </a:xfrm>
          <a:custGeom>
            <a:avLst/>
            <a:gdLst/>
            <a:ahLst/>
            <a:cxnLst/>
            <a:rect l="l" t="t" r="r" b="b"/>
            <a:pathLst>
              <a:path w="11164728" h="4424022">
                <a:moveTo>
                  <a:pt x="0" y="0"/>
                </a:moveTo>
                <a:lnTo>
                  <a:pt x="11164728" y="0"/>
                </a:lnTo>
                <a:lnTo>
                  <a:pt x="11164728" y="4424022"/>
                </a:lnTo>
                <a:lnTo>
                  <a:pt x="0" y="4424022"/>
                </a:lnTo>
                <a:lnTo>
                  <a:pt x="0" y="0"/>
                </a:lnTo>
                <a:close/>
              </a:path>
            </a:pathLst>
          </a:custGeom>
          <a:blipFill>
            <a:blip r:embed="rId7"/>
            <a:stretch>
              <a:fillRect l="-37" t="-12071" b="-11949"/>
            </a:stretch>
          </a:blipFill>
        </p:spPr>
        <p:txBody>
          <a:bodyPr/>
          <a:lstStyle/>
          <a:p>
            <a:endParaRPr lang="en-ZA"/>
          </a:p>
        </p:txBody>
      </p:sp>
      <p:sp>
        <p:nvSpPr>
          <p:cNvPr id="15" name="TextBox 15"/>
          <p:cNvSpPr txBox="1"/>
          <p:nvPr/>
        </p:nvSpPr>
        <p:spPr>
          <a:xfrm>
            <a:off x="2398785" y="1899694"/>
            <a:ext cx="7195404" cy="835347"/>
          </a:xfrm>
          <a:prstGeom prst="rect">
            <a:avLst/>
          </a:prstGeom>
        </p:spPr>
        <p:txBody>
          <a:bodyPr lIns="0" tIns="0" rIns="0" bIns="0" rtlCol="0" anchor="t">
            <a:spAutoFit/>
          </a:bodyPr>
          <a:lstStyle/>
          <a:p>
            <a:pPr algn="l">
              <a:lnSpc>
                <a:spcPts val="6262"/>
              </a:lnSpc>
            </a:pPr>
            <a:r>
              <a:rPr lang="en-US" sz="6262" b="1" spc="-156">
                <a:solidFill>
                  <a:srgbClr val="39261D"/>
                </a:solidFill>
                <a:latin typeface="Open Sans 1 Bold"/>
                <a:ea typeface="Open Sans 1 Bold"/>
                <a:cs typeface="Open Sans 1 Bold"/>
                <a:sym typeface="Open Sans 1 Bold"/>
              </a:rPr>
              <a:t>TOTAL REVENUE </a:t>
            </a:r>
          </a:p>
        </p:txBody>
      </p:sp>
      <p:sp>
        <p:nvSpPr>
          <p:cNvPr id="16" name="TextBox 16"/>
          <p:cNvSpPr txBox="1"/>
          <p:nvPr/>
        </p:nvSpPr>
        <p:spPr>
          <a:xfrm>
            <a:off x="2616091" y="7801204"/>
            <a:ext cx="9908264" cy="611505"/>
          </a:xfrm>
          <a:prstGeom prst="rect">
            <a:avLst/>
          </a:prstGeom>
        </p:spPr>
        <p:txBody>
          <a:bodyPr lIns="0" tIns="0" rIns="0" bIns="0" rtlCol="0" anchor="t">
            <a:spAutoFit/>
          </a:bodyPr>
          <a:lstStyle/>
          <a:p>
            <a:pPr algn="just">
              <a:lnSpc>
                <a:spcPts val="2520"/>
              </a:lnSpc>
            </a:pPr>
            <a:r>
              <a:rPr lang="en-US" sz="1800" b="1">
                <a:solidFill>
                  <a:srgbClr val="FFFFFF"/>
                </a:solidFill>
                <a:latin typeface="Open Sans 2 Bold"/>
                <a:ea typeface="Open Sans 2 Bold"/>
                <a:cs typeface="Open Sans 2 Bold"/>
                <a:sym typeface="Open Sans 2 Bold"/>
              </a:rPr>
              <a:t>Total Revenue over the past 6 months: R88. 602</a:t>
            </a:r>
          </a:p>
          <a:p>
            <a:pPr algn="just">
              <a:lnSpc>
                <a:spcPts val="2520"/>
              </a:lnSpc>
            </a:pPr>
            <a:r>
              <a:rPr lang="en-US" sz="1800" b="1">
                <a:solidFill>
                  <a:srgbClr val="FFFFFF"/>
                </a:solidFill>
                <a:latin typeface="Open Sans 2 Bold"/>
                <a:ea typeface="Open Sans 2 Bold"/>
                <a:cs typeface="Open Sans 2 Bold"/>
                <a:sym typeface="Open Sans 2 Bold"/>
              </a:rPr>
              <a:t>53% of this revenue was generated in the  last quarter (April, May and June).</a:t>
            </a:r>
          </a:p>
        </p:txBody>
      </p:sp>
      <p:grpSp>
        <p:nvGrpSpPr>
          <p:cNvPr id="17" name="Group 17"/>
          <p:cNvGrpSpPr/>
          <p:nvPr/>
        </p:nvGrpSpPr>
        <p:grpSpPr>
          <a:xfrm>
            <a:off x="8883270" y="1785394"/>
            <a:ext cx="3858432" cy="949647"/>
            <a:chOff x="0" y="0"/>
            <a:chExt cx="2799530" cy="689027"/>
          </a:xfrm>
        </p:grpSpPr>
        <p:sp>
          <p:nvSpPr>
            <p:cNvPr id="18" name="Freeform 18"/>
            <p:cNvSpPr/>
            <p:nvPr/>
          </p:nvSpPr>
          <p:spPr>
            <a:xfrm>
              <a:off x="0" y="0"/>
              <a:ext cx="2799530" cy="689027"/>
            </a:xfrm>
            <a:custGeom>
              <a:avLst/>
              <a:gdLst/>
              <a:ahLst/>
              <a:cxnLst/>
              <a:rect l="l" t="t" r="r" b="b"/>
              <a:pathLst>
                <a:path w="2799530" h="689027">
                  <a:moveTo>
                    <a:pt x="0" y="0"/>
                  </a:moveTo>
                  <a:lnTo>
                    <a:pt x="2799530" y="0"/>
                  </a:lnTo>
                  <a:lnTo>
                    <a:pt x="2799530" y="689027"/>
                  </a:lnTo>
                  <a:lnTo>
                    <a:pt x="0" y="689027"/>
                  </a:lnTo>
                  <a:close/>
                </a:path>
              </a:pathLst>
            </a:custGeom>
            <a:solidFill>
              <a:srgbClr val="372926"/>
            </a:solidFill>
          </p:spPr>
          <p:txBody>
            <a:bodyPr/>
            <a:lstStyle/>
            <a:p>
              <a:endParaRPr lang="en-ZA"/>
            </a:p>
          </p:txBody>
        </p:sp>
        <p:sp>
          <p:nvSpPr>
            <p:cNvPr id="19" name="TextBox 19"/>
            <p:cNvSpPr txBox="1"/>
            <p:nvPr/>
          </p:nvSpPr>
          <p:spPr>
            <a:xfrm>
              <a:off x="0" y="-38100"/>
              <a:ext cx="2799530" cy="727127"/>
            </a:xfrm>
            <a:prstGeom prst="rect">
              <a:avLst/>
            </a:prstGeom>
          </p:spPr>
          <p:txBody>
            <a:bodyPr lIns="50800" tIns="50800" rIns="50800" bIns="50800" rtlCol="0" anchor="ctr"/>
            <a:lstStyle/>
            <a:p>
              <a:pPr algn="ctr">
                <a:lnSpc>
                  <a:spcPts val="2877"/>
                </a:lnSpc>
              </a:pPr>
              <a:endParaRPr/>
            </a:p>
          </p:txBody>
        </p:sp>
      </p:grpSp>
      <p:sp>
        <p:nvSpPr>
          <p:cNvPr id="20" name="TextBox 20"/>
          <p:cNvSpPr txBox="1"/>
          <p:nvPr/>
        </p:nvSpPr>
        <p:spPr>
          <a:xfrm>
            <a:off x="9144000" y="1899694"/>
            <a:ext cx="7195404" cy="835347"/>
          </a:xfrm>
          <a:prstGeom prst="rect">
            <a:avLst/>
          </a:prstGeom>
        </p:spPr>
        <p:txBody>
          <a:bodyPr lIns="0" tIns="0" rIns="0" bIns="0" rtlCol="0" anchor="t">
            <a:spAutoFit/>
          </a:bodyPr>
          <a:lstStyle/>
          <a:p>
            <a:pPr algn="l">
              <a:lnSpc>
                <a:spcPts val="6262"/>
              </a:lnSpc>
            </a:pPr>
            <a:r>
              <a:rPr lang="en-US" sz="6262" b="1" spc="-156">
                <a:solidFill>
                  <a:srgbClr val="FFFFFF"/>
                </a:solidFill>
                <a:latin typeface="Open Sans 1 Bold"/>
                <a:ea typeface="Open Sans 1 Bold"/>
                <a:cs typeface="Open Sans 1 Bold"/>
                <a:sym typeface="Open Sans 1 Bold"/>
              </a:rPr>
              <a:t>R88. 602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8633" y="803970"/>
            <a:ext cx="17050733" cy="9054548"/>
            <a:chOff x="0" y="0"/>
            <a:chExt cx="22734311" cy="12072731"/>
          </a:xfrm>
        </p:grpSpPr>
        <p:pic>
          <p:nvPicPr>
            <p:cNvPr id="3" name="Picture 3"/>
            <p:cNvPicPr>
              <a:picLocks noChangeAspect="1"/>
            </p:cNvPicPr>
            <p:nvPr/>
          </p:nvPicPr>
          <p:blipFill>
            <a:blip r:embed="rId2"/>
            <a:srcRect l="7712" r="20831" b="14502"/>
            <a:stretch>
              <a:fillRect/>
            </a:stretch>
          </p:blipFill>
          <p:spPr>
            <a:xfrm>
              <a:off x="0" y="0"/>
              <a:ext cx="7400214" cy="5902948"/>
            </a:xfrm>
            <a:prstGeom prst="rect">
              <a:avLst/>
            </a:prstGeom>
          </p:spPr>
        </p:pic>
        <p:pic>
          <p:nvPicPr>
            <p:cNvPr id="4" name="Picture 4"/>
            <p:cNvPicPr>
              <a:picLocks noChangeAspect="1"/>
            </p:cNvPicPr>
            <p:nvPr/>
          </p:nvPicPr>
          <p:blipFill>
            <a:blip r:embed="rId3"/>
            <a:srcRect l="2310" t="39134" r="2310"/>
            <a:stretch>
              <a:fillRect/>
            </a:stretch>
          </p:blipFill>
          <p:spPr>
            <a:xfrm>
              <a:off x="7667048" y="0"/>
              <a:ext cx="7400214" cy="5902948"/>
            </a:xfrm>
            <a:prstGeom prst="rect">
              <a:avLst/>
            </a:prstGeom>
          </p:spPr>
        </p:pic>
        <p:pic>
          <p:nvPicPr>
            <p:cNvPr id="5" name="Picture 5"/>
            <p:cNvPicPr>
              <a:picLocks noChangeAspect="1"/>
            </p:cNvPicPr>
            <p:nvPr/>
          </p:nvPicPr>
          <p:blipFill>
            <a:blip r:embed="rId4"/>
            <a:srcRect l="23311" t="16391" r="6920"/>
            <a:stretch>
              <a:fillRect/>
            </a:stretch>
          </p:blipFill>
          <p:spPr>
            <a:xfrm>
              <a:off x="0" y="6169783"/>
              <a:ext cx="7400214" cy="5902948"/>
            </a:xfrm>
            <a:prstGeom prst="rect">
              <a:avLst/>
            </a:prstGeom>
          </p:spPr>
        </p:pic>
        <p:pic>
          <p:nvPicPr>
            <p:cNvPr id="6" name="Picture 6"/>
            <p:cNvPicPr>
              <a:picLocks noChangeAspect="1"/>
            </p:cNvPicPr>
            <p:nvPr/>
          </p:nvPicPr>
          <p:blipFill>
            <a:blip r:embed="rId5"/>
            <a:srcRect t="29359" b="6826"/>
            <a:stretch>
              <a:fillRect/>
            </a:stretch>
          </p:blipFill>
          <p:spPr>
            <a:xfrm>
              <a:off x="7667048" y="6169783"/>
              <a:ext cx="7400214" cy="5902948"/>
            </a:xfrm>
            <a:prstGeom prst="rect">
              <a:avLst/>
            </a:prstGeom>
          </p:spPr>
        </p:pic>
        <p:pic>
          <p:nvPicPr>
            <p:cNvPr id="7" name="Picture 7"/>
            <p:cNvPicPr>
              <a:picLocks noChangeAspect="1"/>
            </p:cNvPicPr>
            <p:nvPr/>
          </p:nvPicPr>
          <p:blipFill>
            <a:blip r:embed="rId6"/>
            <a:srcRect l="15851" r="24945" b="17119"/>
            <a:stretch>
              <a:fillRect/>
            </a:stretch>
          </p:blipFill>
          <p:spPr>
            <a:xfrm>
              <a:off x="15334097" y="0"/>
              <a:ext cx="7400214" cy="12072731"/>
            </a:xfrm>
            <a:prstGeom prst="rect">
              <a:avLst/>
            </a:prstGeom>
          </p:spPr>
        </p:pic>
      </p:grpSp>
      <p:grpSp>
        <p:nvGrpSpPr>
          <p:cNvPr id="8" name="Group 8"/>
          <p:cNvGrpSpPr/>
          <p:nvPr/>
        </p:nvGrpSpPr>
        <p:grpSpPr>
          <a:xfrm>
            <a:off x="2174889" y="1640294"/>
            <a:ext cx="13575894" cy="7381901"/>
            <a:chOff x="0" y="0"/>
            <a:chExt cx="3575544" cy="1944204"/>
          </a:xfrm>
        </p:grpSpPr>
        <p:sp>
          <p:nvSpPr>
            <p:cNvPr id="9" name="Freeform 9"/>
            <p:cNvSpPr/>
            <p:nvPr/>
          </p:nvSpPr>
          <p:spPr>
            <a:xfrm>
              <a:off x="0" y="0"/>
              <a:ext cx="3575544" cy="1944204"/>
            </a:xfrm>
            <a:custGeom>
              <a:avLst/>
              <a:gdLst/>
              <a:ahLst/>
              <a:cxnLst/>
              <a:rect l="l" t="t" r="r" b="b"/>
              <a:pathLst>
                <a:path w="3575544" h="1944204">
                  <a:moveTo>
                    <a:pt x="0" y="0"/>
                  </a:moveTo>
                  <a:lnTo>
                    <a:pt x="3575544" y="0"/>
                  </a:lnTo>
                  <a:lnTo>
                    <a:pt x="3575544" y="1944204"/>
                  </a:lnTo>
                  <a:lnTo>
                    <a:pt x="0" y="1944204"/>
                  </a:lnTo>
                  <a:close/>
                </a:path>
              </a:pathLst>
            </a:custGeom>
            <a:solidFill>
              <a:srgbClr val="E6DACE"/>
            </a:solidFill>
          </p:spPr>
          <p:txBody>
            <a:bodyPr/>
            <a:lstStyle/>
            <a:p>
              <a:endParaRPr lang="en-ZA"/>
            </a:p>
          </p:txBody>
        </p:sp>
        <p:sp>
          <p:nvSpPr>
            <p:cNvPr id="10" name="TextBox 10"/>
            <p:cNvSpPr txBox="1"/>
            <p:nvPr/>
          </p:nvSpPr>
          <p:spPr>
            <a:xfrm>
              <a:off x="0" y="-38100"/>
              <a:ext cx="3575544" cy="1982304"/>
            </a:xfrm>
            <a:prstGeom prst="rect">
              <a:avLst/>
            </a:prstGeom>
          </p:spPr>
          <p:txBody>
            <a:bodyPr lIns="50800" tIns="50800" rIns="50800" bIns="50800" rtlCol="0" anchor="ctr"/>
            <a:lstStyle/>
            <a:p>
              <a:pPr algn="ctr">
                <a:lnSpc>
                  <a:spcPts val="2877"/>
                </a:lnSpc>
              </a:pPr>
              <a:endParaRPr/>
            </a:p>
          </p:txBody>
        </p:sp>
      </p:grpSp>
      <p:grpSp>
        <p:nvGrpSpPr>
          <p:cNvPr id="11" name="Group 11"/>
          <p:cNvGrpSpPr/>
          <p:nvPr/>
        </p:nvGrpSpPr>
        <p:grpSpPr>
          <a:xfrm>
            <a:off x="2582520" y="7505870"/>
            <a:ext cx="12760632" cy="1195187"/>
            <a:chOff x="0" y="0"/>
            <a:chExt cx="9258624" cy="867182"/>
          </a:xfrm>
        </p:grpSpPr>
        <p:sp>
          <p:nvSpPr>
            <p:cNvPr id="12" name="Freeform 12"/>
            <p:cNvSpPr/>
            <p:nvPr/>
          </p:nvSpPr>
          <p:spPr>
            <a:xfrm>
              <a:off x="0" y="0"/>
              <a:ext cx="9258624" cy="867182"/>
            </a:xfrm>
            <a:custGeom>
              <a:avLst/>
              <a:gdLst/>
              <a:ahLst/>
              <a:cxnLst/>
              <a:rect l="l" t="t" r="r" b="b"/>
              <a:pathLst>
                <a:path w="9258624" h="867182">
                  <a:moveTo>
                    <a:pt x="0" y="0"/>
                  </a:moveTo>
                  <a:lnTo>
                    <a:pt x="9258624" y="0"/>
                  </a:lnTo>
                  <a:lnTo>
                    <a:pt x="9258624" y="867182"/>
                  </a:lnTo>
                  <a:lnTo>
                    <a:pt x="0" y="867182"/>
                  </a:lnTo>
                  <a:close/>
                </a:path>
              </a:pathLst>
            </a:custGeom>
            <a:solidFill>
              <a:srgbClr val="372926"/>
            </a:solidFill>
          </p:spPr>
          <p:txBody>
            <a:bodyPr/>
            <a:lstStyle/>
            <a:p>
              <a:endParaRPr lang="en-ZA"/>
            </a:p>
          </p:txBody>
        </p:sp>
        <p:sp>
          <p:nvSpPr>
            <p:cNvPr id="13" name="TextBox 13"/>
            <p:cNvSpPr txBox="1"/>
            <p:nvPr/>
          </p:nvSpPr>
          <p:spPr>
            <a:xfrm>
              <a:off x="0" y="-38100"/>
              <a:ext cx="9258624" cy="905282"/>
            </a:xfrm>
            <a:prstGeom prst="rect">
              <a:avLst/>
            </a:prstGeom>
          </p:spPr>
          <p:txBody>
            <a:bodyPr lIns="50800" tIns="50800" rIns="50800" bIns="50800" rtlCol="0" anchor="ctr"/>
            <a:lstStyle/>
            <a:p>
              <a:pPr algn="ctr">
                <a:lnSpc>
                  <a:spcPts val="2877"/>
                </a:lnSpc>
              </a:pPr>
              <a:endParaRPr/>
            </a:p>
          </p:txBody>
        </p:sp>
      </p:grpSp>
      <p:sp>
        <p:nvSpPr>
          <p:cNvPr id="14" name="Freeform 14"/>
          <p:cNvSpPr/>
          <p:nvPr/>
        </p:nvSpPr>
        <p:spPr>
          <a:xfrm>
            <a:off x="2927099" y="2897924"/>
            <a:ext cx="12071475" cy="4491152"/>
          </a:xfrm>
          <a:custGeom>
            <a:avLst/>
            <a:gdLst/>
            <a:ahLst/>
            <a:cxnLst/>
            <a:rect l="l" t="t" r="r" b="b"/>
            <a:pathLst>
              <a:path w="12071475" h="4491152">
                <a:moveTo>
                  <a:pt x="0" y="0"/>
                </a:moveTo>
                <a:lnTo>
                  <a:pt x="12071474" y="0"/>
                </a:lnTo>
                <a:lnTo>
                  <a:pt x="12071474" y="4491152"/>
                </a:lnTo>
                <a:lnTo>
                  <a:pt x="0" y="4491152"/>
                </a:lnTo>
                <a:lnTo>
                  <a:pt x="0" y="0"/>
                </a:lnTo>
                <a:close/>
              </a:path>
            </a:pathLst>
          </a:custGeom>
          <a:blipFill>
            <a:blip r:embed="rId7"/>
            <a:stretch>
              <a:fillRect t="-10177" b="-11110"/>
            </a:stretch>
          </a:blipFill>
        </p:spPr>
        <p:txBody>
          <a:bodyPr/>
          <a:lstStyle/>
          <a:p>
            <a:endParaRPr lang="en-ZA"/>
          </a:p>
        </p:txBody>
      </p:sp>
      <p:sp>
        <p:nvSpPr>
          <p:cNvPr id="15" name="TextBox 15"/>
          <p:cNvSpPr txBox="1"/>
          <p:nvPr/>
        </p:nvSpPr>
        <p:spPr>
          <a:xfrm>
            <a:off x="3005606" y="2075912"/>
            <a:ext cx="12276788" cy="707712"/>
          </a:xfrm>
          <a:prstGeom prst="rect">
            <a:avLst/>
          </a:prstGeom>
        </p:spPr>
        <p:txBody>
          <a:bodyPr lIns="0" tIns="0" rIns="0" bIns="0" rtlCol="0" anchor="t">
            <a:spAutoFit/>
          </a:bodyPr>
          <a:lstStyle/>
          <a:p>
            <a:pPr algn="l">
              <a:lnSpc>
                <a:spcPts val="5362"/>
              </a:lnSpc>
            </a:pPr>
            <a:r>
              <a:rPr lang="en-US" sz="5362" b="1" spc="-134">
                <a:solidFill>
                  <a:srgbClr val="39261D"/>
                </a:solidFill>
                <a:latin typeface="Open Sans 1 Bold"/>
                <a:ea typeface="Open Sans 1 Bold"/>
                <a:cs typeface="Open Sans 1 Bold"/>
                <a:sym typeface="Open Sans 1 Bold"/>
              </a:rPr>
              <a:t>REVENUE DISTRIBUTION BY WEEKDAY</a:t>
            </a:r>
          </a:p>
        </p:txBody>
      </p:sp>
      <p:sp>
        <p:nvSpPr>
          <p:cNvPr id="16" name="TextBox 16"/>
          <p:cNvSpPr txBox="1"/>
          <p:nvPr/>
        </p:nvSpPr>
        <p:spPr>
          <a:xfrm>
            <a:off x="3074412" y="7801204"/>
            <a:ext cx="9908264" cy="611505"/>
          </a:xfrm>
          <a:prstGeom prst="rect">
            <a:avLst/>
          </a:prstGeom>
        </p:spPr>
        <p:txBody>
          <a:bodyPr lIns="0" tIns="0" rIns="0" bIns="0" rtlCol="0" anchor="t">
            <a:spAutoFit/>
          </a:bodyPr>
          <a:lstStyle/>
          <a:p>
            <a:pPr algn="just">
              <a:lnSpc>
                <a:spcPts val="2520"/>
              </a:lnSpc>
            </a:pPr>
            <a:r>
              <a:rPr lang="en-US" sz="1800" b="1">
                <a:solidFill>
                  <a:srgbClr val="FFFFFF"/>
                </a:solidFill>
                <a:latin typeface="Open Sans 2 Bold"/>
                <a:ea typeface="Open Sans 2 Bold"/>
                <a:cs typeface="Open Sans 2 Bold"/>
                <a:sym typeface="Open Sans 2 Bold"/>
              </a:rPr>
              <a:t>Mondays, Wednesdays, Thursdays and Fridays are the days where we generate most of our revenue (our busiest days).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45609" y="0"/>
            <a:ext cx="15042391" cy="10287000"/>
            <a:chOff x="0" y="0"/>
            <a:chExt cx="3961782" cy="2709333"/>
          </a:xfrm>
        </p:grpSpPr>
        <p:sp>
          <p:nvSpPr>
            <p:cNvPr id="3" name="Freeform 3"/>
            <p:cNvSpPr/>
            <p:nvPr/>
          </p:nvSpPr>
          <p:spPr>
            <a:xfrm>
              <a:off x="0" y="0"/>
              <a:ext cx="3961782" cy="2709333"/>
            </a:xfrm>
            <a:custGeom>
              <a:avLst/>
              <a:gdLst/>
              <a:ahLst/>
              <a:cxnLst/>
              <a:rect l="l" t="t" r="r" b="b"/>
              <a:pathLst>
                <a:path w="3961782" h="2709333">
                  <a:moveTo>
                    <a:pt x="0" y="0"/>
                  </a:moveTo>
                  <a:lnTo>
                    <a:pt x="3961782" y="0"/>
                  </a:lnTo>
                  <a:lnTo>
                    <a:pt x="3961782" y="2709333"/>
                  </a:lnTo>
                  <a:lnTo>
                    <a:pt x="0" y="2709333"/>
                  </a:lnTo>
                  <a:close/>
                </a:path>
              </a:pathLst>
            </a:custGeom>
            <a:solidFill>
              <a:srgbClr val="E6DACE"/>
            </a:solidFill>
          </p:spPr>
          <p:txBody>
            <a:bodyPr/>
            <a:lstStyle/>
            <a:p>
              <a:endParaRPr lang="en-ZA"/>
            </a:p>
          </p:txBody>
        </p:sp>
        <p:sp>
          <p:nvSpPr>
            <p:cNvPr id="4" name="TextBox 4"/>
            <p:cNvSpPr txBox="1"/>
            <p:nvPr/>
          </p:nvSpPr>
          <p:spPr>
            <a:xfrm>
              <a:off x="0" y="-38100"/>
              <a:ext cx="3961782" cy="2747433"/>
            </a:xfrm>
            <a:prstGeom prst="rect">
              <a:avLst/>
            </a:prstGeom>
          </p:spPr>
          <p:txBody>
            <a:bodyPr lIns="50800" tIns="50800" rIns="50800" bIns="50800" rtlCol="0" anchor="ctr"/>
            <a:lstStyle/>
            <a:p>
              <a:pPr algn="ctr">
                <a:lnSpc>
                  <a:spcPts val="2877"/>
                </a:lnSpc>
              </a:pPr>
              <a:endParaRPr/>
            </a:p>
          </p:txBody>
        </p:sp>
      </p:grpSp>
      <p:sp>
        <p:nvSpPr>
          <p:cNvPr id="5" name="Freeform 5"/>
          <p:cNvSpPr/>
          <p:nvPr/>
        </p:nvSpPr>
        <p:spPr>
          <a:xfrm rot="-3338442">
            <a:off x="-1124417" y="-4991467"/>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txBody>
          <a:bodyPr/>
          <a:lstStyle/>
          <a:p>
            <a:endParaRPr lang="en-ZA"/>
          </a:p>
        </p:txBody>
      </p:sp>
      <p:grpSp>
        <p:nvGrpSpPr>
          <p:cNvPr id="6" name="Group 6"/>
          <p:cNvGrpSpPr/>
          <p:nvPr/>
        </p:nvGrpSpPr>
        <p:grpSpPr>
          <a:xfrm>
            <a:off x="13857618" y="1601127"/>
            <a:ext cx="4625179" cy="7084746"/>
            <a:chOff x="0" y="0"/>
            <a:chExt cx="6166906" cy="9446328"/>
          </a:xfrm>
        </p:grpSpPr>
        <p:pic>
          <p:nvPicPr>
            <p:cNvPr id="7" name="Picture 7"/>
            <p:cNvPicPr>
              <a:picLocks noChangeAspect="1"/>
            </p:cNvPicPr>
            <p:nvPr/>
          </p:nvPicPr>
          <p:blipFill>
            <a:blip r:embed="rId3"/>
            <a:srcRect l="11856" r="11856" b="22096"/>
            <a:stretch>
              <a:fillRect/>
            </a:stretch>
          </p:blipFill>
          <p:spPr>
            <a:xfrm>
              <a:off x="0" y="0"/>
              <a:ext cx="6166906" cy="9446328"/>
            </a:xfrm>
            <a:prstGeom prst="rect">
              <a:avLst/>
            </a:prstGeom>
          </p:spPr>
        </p:pic>
      </p:grpSp>
      <p:grpSp>
        <p:nvGrpSpPr>
          <p:cNvPr id="8" name="Group 8"/>
          <p:cNvGrpSpPr/>
          <p:nvPr/>
        </p:nvGrpSpPr>
        <p:grpSpPr>
          <a:xfrm>
            <a:off x="-873748" y="1587553"/>
            <a:ext cx="4933755" cy="7084746"/>
            <a:chOff x="0" y="0"/>
            <a:chExt cx="6578340" cy="9446328"/>
          </a:xfrm>
        </p:grpSpPr>
        <p:pic>
          <p:nvPicPr>
            <p:cNvPr id="9" name="Picture 9"/>
            <p:cNvPicPr>
              <a:picLocks noChangeAspect="1"/>
            </p:cNvPicPr>
            <p:nvPr/>
          </p:nvPicPr>
          <p:blipFill>
            <a:blip r:embed="rId4"/>
            <a:srcRect l="15640" t="18335" r="15982" b="3114"/>
            <a:stretch>
              <a:fillRect/>
            </a:stretch>
          </p:blipFill>
          <p:spPr>
            <a:xfrm>
              <a:off x="0" y="0"/>
              <a:ext cx="6578340" cy="9446328"/>
            </a:xfrm>
            <a:prstGeom prst="rect">
              <a:avLst/>
            </a:prstGeom>
          </p:spPr>
        </p:pic>
      </p:grpSp>
      <p:grpSp>
        <p:nvGrpSpPr>
          <p:cNvPr id="10" name="Group 10"/>
          <p:cNvGrpSpPr/>
          <p:nvPr/>
        </p:nvGrpSpPr>
        <p:grpSpPr>
          <a:xfrm>
            <a:off x="0" y="9258300"/>
            <a:ext cx="3745600" cy="685136"/>
            <a:chOff x="0" y="0"/>
            <a:chExt cx="1859605" cy="340155"/>
          </a:xfrm>
        </p:grpSpPr>
        <p:sp>
          <p:nvSpPr>
            <p:cNvPr id="11" name="Freeform 11"/>
            <p:cNvSpPr/>
            <p:nvPr/>
          </p:nvSpPr>
          <p:spPr>
            <a:xfrm>
              <a:off x="0" y="0"/>
              <a:ext cx="1859605" cy="340155"/>
            </a:xfrm>
            <a:custGeom>
              <a:avLst/>
              <a:gdLst/>
              <a:ahLst/>
              <a:cxnLst/>
              <a:rect l="l" t="t" r="r" b="b"/>
              <a:pathLst>
                <a:path w="1859605" h="340155">
                  <a:moveTo>
                    <a:pt x="0" y="0"/>
                  </a:moveTo>
                  <a:lnTo>
                    <a:pt x="1859605" y="0"/>
                  </a:lnTo>
                  <a:lnTo>
                    <a:pt x="1859605" y="340155"/>
                  </a:lnTo>
                  <a:lnTo>
                    <a:pt x="0" y="340155"/>
                  </a:lnTo>
                  <a:close/>
                </a:path>
              </a:pathLst>
            </a:custGeom>
            <a:solidFill>
              <a:srgbClr val="E6DACE"/>
            </a:solidFill>
          </p:spPr>
          <p:txBody>
            <a:bodyPr/>
            <a:lstStyle/>
            <a:p>
              <a:endParaRPr lang="en-ZA"/>
            </a:p>
          </p:txBody>
        </p:sp>
        <p:sp>
          <p:nvSpPr>
            <p:cNvPr id="12" name="TextBox 12"/>
            <p:cNvSpPr txBox="1"/>
            <p:nvPr/>
          </p:nvSpPr>
          <p:spPr>
            <a:xfrm>
              <a:off x="0" y="-38100"/>
              <a:ext cx="1859605" cy="378255"/>
            </a:xfrm>
            <a:prstGeom prst="rect">
              <a:avLst/>
            </a:prstGeom>
          </p:spPr>
          <p:txBody>
            <a:bodyPr lIns="50800" tIns="50800" rIns="50800" bIns="50800" rtlCol="0" anchor="ctr"/>
            <a:lstStyle/>
            <a:p>
              <a:pPr algn="ctr">
                <a:lnSpc>
                  <a:spcPts val="2877"/>
                </a:lnSpc>
              </a:pPr>
              <a:endParaRPr/>
            </a:p>
          </p:txBody>
        </p:sp>
      </p:grpSp>
      <p:grpSp>
        <p:nvGrpSpPr>
          <p:cNvPr id="13" name="Group 13"/>
          <p:cNvGrpSpPr/>
          <p:nvPr/>
        </p:nvGrpSpPr>
        <p:grpSpPr>
          <a:xfrm>
            <a:off x="2623424" y="1587553"/>
            <a:ext cx="11373683" cy="7084746"/>
            <a:chOff x="0" y="0"/>
            <a:chExt cx="8252307" cy="5140419"/>
          </a:xfrm>
        </p:grpSpPr>
        <p:sp>
          <p:nvSpPr>
            <p:cNvPr id="14" name="Freeform 14"/>
            <p:cNvSpPr/>
            <p:nvPr/>
          </p:nvSpPr>
          <p:spPr>
            <a:xfrm>
              <a:off x="0" y="0"/>
              <a:ext cx="8252306" cy="5140419"/>
            </a:xfrm>
            <a:custGeom>
              <a:avLst/>
              <a:gdLst/>
              <a:ahLst/>
              <a:cxnLst/>
              <a:rect l="l" t="t" r="r" b="b"/>
              <a:pathLst>
                <a:path w="8252306" h="5140419">
                  <a:moveTo>
                    <a:pt x="0" y="0"/>
                  </a:moveTo>
                  <a:lnTo>
                    <a:pt x="8252306" y="0"/>
                  </a:lnTo>
                  <a:lnTo>
                    <a:pt x="8252306" y="5140419"/>
                  </a:lnTo>
                  <a:lnTo>
                    <a:pt x="0" y="5140419"/>
                  </a:lnTo>
                  <a:close/>
                </a:path>
              </a:pathLst>
            </a:custGeom>
            <a:solidFill>
              <a:srgbClr val="372926"/>
            </a:solidFill>
          </p:spPr>
          <p:txBody>
            <a:bodyPr/>
            <a:lstStyle/>
            <a:p>
              <a:endParaRPr lang="en-ZA"/>
            </a:p>
          </p:txBody>
        </p:sp>
        <p:sp>
          <p:nvSpPr>
            <p:cNvPr id="15" name="TextBox 15"/>
            <p:cNvSpPr txBox="1"/>
            <p:nvPr/>
          </p:nvSpPr>
          <p:spPr>
            <a:xfrm>
              <a:off x="0" y="-38100"/>
              <a:ext cx="8252307" cy="5178519"/>
            </a:xfrm>
            <a:prstGeom prst="rect">
              <a:avLst/>
            </a:prstGeom>
          </p:spPr>
          <p:txBody>
            <a:bodyPr lIns="50800" tIns="50800" rIns="50800" bIns="50800" rtlCol="0" anchor="ctr"/>
            <a:lstStyle/>
            <a:p>
              <a:pPr algn="ctr">
                <a:lnSpc>
                  <a:spcPts val="2877"/>
                </a:lnSpc>
              </a:pPr>
              <a:endParaRPr/>
            </a:p>
          </p:txBody>
        </p:sp>
      </p:grpSp>
      <p:sp>
        <p:nvSpPr>
          <p:cNvPr id="16" name="Freeform 16"/>
          <p:cNvSpPr/>
          <p:nvPr/>
        </p:nvSpPr>
        <p:spPr>
          <a:xfrm>
            <a:off x="2477094" y="2877458"/>
            <a:ext cx="11718859" cy="3845910"/>
          </a:xfrm>
          <a:custGeom>
            <a:avLst/>
            <a:gdLst/>
            <a:ahLst/>
            <a:cxnLst/>
            <a:rect l="l" t="t" r="r" b="b"/>
            <a:pathLst>
              <a:path w="11718859" h="3845910">
                <a:moveTo>
                  <a:pt x="0" y="0"/>
                </a:moveTo>
                <a:lnTo>
                  <a:pt x="11718859" y="0"/>
                </a:lnTo>
                <a:lnTo>
                  <a:pt x="11718859" y="3845910"/>
                </a:lnTo>
                <a:lnTo>
                  <a:pt x="0" y="3845910"/>
                </a:lnTo>
                <a:lnTo>
                  <a:pt x="0" y="0"/>
                </a:lnTo>
                <a:close/>
              </a:path>
            </a:pathLst>
          </a:custGeom>
          <a:blipFill>
            <a:blip r:embed="rId5"/>
            <a:stretch>
              <a:fillRect t="-15182" b="-12414"/>
            </a:stretch>
          </a:blipFill>
        </p:spPr>
        <p:txBody>
          <a:bodyPr/>
          <a:lstStyle/>
          <a:p>
            <a:endParaRPr lang="en-ZA"/>
          </a:p>
        </p:txBody>
      </p:sp>
      <p:sp>
        <p:nvSpPr>
          <p:cNvPr id="17" name="TextBox 17"/>
          <p:cNvSpPr txBox="1"/>
          <p:nvPr/>
        </p:nvSpPr>
        <p:spPr>
          <a:xfrm>
            <a:off x="1559325" y="9402431"/>
            <a:ext cx="2186274" cy="349250"/>
          </a:xfrm>
          <a:prstGeom prst="rect">
            <a:avLst/>
          </a:prstGeom>
        </p:spPr>
        <p:txBody>
          <a:bodyPr lIns="0" tIns="0" rIns="0" bIns="0" rtlCol="0" anchor="t">
            <a:spAutoFit/>
          </a:bodyPr>
          <a:lstStyle/>
          <a:p>
            <a:pPr algn="just">
              <a:lnSpc>
                <a:spcPts val="2800"/>
              </a:lnSpc>
            </a:pPr>
            <a:r>
              <a:rPr lang="en-US" sz="2000" spc="700">
                <a:solidFill>
                  <a:srgbClr val="1C0D08"/>
                </a:solidFill>
                <a:latin typeface="Open Sans 2"/>
                <a:ea typeface="Open Sans 2"/>
                <a:cs typeface="Open Sans 2"/>
                <a:sym typeface="Open Sans 2"/>
              </a:rPr>
              <a:t>Slide 02</a:t>
            </a:r>
          </a:p>
        </p:txBody>
      </p:sp>
      <p:grpSp>
        <p:nvGrpSpPr>
          <p:cNvPr id="18" name="Group 18"/>
          <p:cNvGrpSpPr/>
          <p:nvPr/>
        </p:nvGrpSpPr>
        <p:grpSpPr>
          <a:xfrm>
            <a:off x="2930314" y="6999593"/>
            <a:ext cx="10759902" cy="1342727"/>
            <a:chOff x="0" y="0"/>
            <a:chExt cx="5342047" cy="666634"/>
          </a:xfrm>
        </p:grpSpPr>
        <p:sp>
          <p:nvSpPr>
            <p:cNvPr id="19" name="Freeform 19"/>
            <p:cNvSpPr/>
            <p:nvPr/>
          </p:nvSpPr>
          <p:spPr>
            <a:xfrm>
              <a:off x="0" y="0"/>
              <a:ext cx="5342047" cy="666634"/>
            </a:xfrm>
            <a:custGeom>
              <a:avLst/>
              <a:gdLst/>
              <a:ahLst/>
              <a:cxnLst/>
              <a:rect l="l" t="t" r="r" b="b"/>
              <a:pathLst>
                <a:path w="5342047" h="666634">
                  <a:moveTo>
                    <a:pt x="0" y="0"/>
                  </a:moveTo>
                  <a:lnTo>
                    <a:pt x="5342047" y="0"/>
                  </a:lnTo>
                  <a:lnTo>
                    <a:pt x="5342047" y="666634"/>
                  </a:lnTo>
                  <a:lnTo>
                    <a:pt x="0" y="666634"/>
                  </a:lnTo>
                  <a:close/>
                </a:path>
              </a:pathLst>
            </a:custGeom>
            <a:solidFill>
              <a:srgbClr val="854022"/>
            </a:solidFill>
          </p:spPr>
          <p:txBody>
            <a:bodyPr/>
            <a:lstStyle/>
            <a:p>
              <a:endParaRPr lang="en-ZA"/>
            </a:p>
          </p:txBody>
        </p:sp>
        <p:sp>
          <p:nvSpPr>
            <p:cNvPr id="20" name="TextBox 20"/>
            <p:cNvSpPr txBox="1"/>
            <p:nvPr/>
          </p:nvSpPr>
          <p:spPr>
            <a:xfrm>
              <a:off x="0" y="-38100"/>
              <a:ext cx="5342047" cy="704734"/>
            </a:xfrm>
            <a:prstGeom prst="rect">
              <a:avLst/>
            </a:prstGeom>
          </p:spPr>
          <p:txBody>
            <a:bodyPr lIns="50800" tIns="50800" rIns="50800" bIns="50800" rtlCol="0" anchor="ctr"/>
            <a:lstStyle/>
            <a:p>
              <a:pPr algn="ctr">
                <a:lnSpc>
                  <a:spcPts val="2877"/>
                </a:lnSpc>
              </a:pPr>
              <a:endParaRPr/>
            </a:p>
          </p:txBody>
        </p:sp>
      </p:grpSp>
      <p:sp>
        <p:nvSpPr>
          <p:cNvPr id="21" name="TextBox 21"/>
          <p:cNvSpPr txBox="1"/>
          <p:nvPr/>
        </p:nvSpPr>
        <p:spPr>
          <a:xfrm>
            <a:off x="3110227" y="1929716"/>
            <a:ext cx="10452593" cy="671517"/>
          </a:xfrm>
          <a:prstGeom prst="rect">
            <a:avLst/>
          </a:prstGeom>
        </p:spPr>
        <p:txBody>
          <a:bodyPr lIns="0" tIns="0" rIns="0" bIns="0" rtlCol="0" anchor="t">
            <a:spAutoFit/>
          </a:bodyPr>
          <a:lstStyle/>
          <a:p>
            <a:pPr algn="l">
              <a:lnSpc>
                <a:spcPts val="5062"/>
              </a:lnSpc>
            </a:pPr>
            <a:r>
              <a:rPr lang="en-US" sz="5062" b="1" spc="-126">
                <a:solidFill>
                  <a:srgbClr val="FFFFFF"/>
                </a:solidFill>
                <a:latin typeface="Open Sans 1 Bold"/>
                <a:ea typeface="Open Sans 1 Bold"/>
                <a:cs typeface="Open Sans 1 Bold"/>
                <a:sym typeface="Open Sans 1 Bold"/>
              </a:rPr>
              <a:t>REVENUE DISTRIBUTION BY STORE</a:t>
            </a:r>
          </a:p>
        </p:txBody>
      </p:sp>
      <p:sp>
        <p:nvSpPr>
          <p:cNvPr id="22" name="TextBox 22"/>
          <p:cNvSpPr txBox="1"/>
          <p:nvPr/>
        </p:nvSpPr>
        <p:spPr>
          <a:xfrm>
            <a:off x="3745600" y="2839358"/>
            <a:ext cx="1842135" cy="347838"/>
          </a:xfrm>
          <a:prstGeom prst="rect">
            <a:avLst/>
          </a:prstGeom>
        </p:spPr>
        <p:txBody>
          <a:bodyPr lIns="0" tIns="0" rIns="0" bIns="0" rtlCol="0" anchor="t">
            <a:spAutoFit/>
          </a:bodyPr>
          <a:lstStyle/>
          <a:p>
            <a:pPr algn="ctr">
              <a:lnSpc>
                <a:spcPts val="2877"/>
              </a:lnSpc>
              <a:spcBef>
                <a:spcPct val="0"/>
              </a:spcBef>
            </a:pPr>
            <a:r>
              <a:rPr lang="en-US" sz="2055" b="1" spc="513">
                <a:solidFill>
                  <a:srgbClr val="FFFFFF"/>
                </a:solidFill>
                <a:latin typeface="Open Sans 2 Bold"/>
                <a:ea typeface="Open Sans 2 Bold"/>
                <a:cs typeface="Open Sans 2 Bold"/>
                <a:sym typeface="Open Sans 2 Bold"/>
              </a:rPr>
              <a:t>34%</a:t>
            </a:r>
          </a:p>
        </p:txBody>
      </p:sp>
      <p:sp>
        <p:nvSpPr>
          <p:cNvPr id="23" name="TextBox 23"/>
          <p:cNvSpPr txBox="1"/>
          <p:nvPr/>
        </p:nvSpPr>
        <p:spPr>
          <a:xfrm>
            <a:off x="7415456" y="2684489"/>
            <a:ext cx="1842135" cy="347838"/>
          </a:xfrm>
          <a:prstGeom prst="rect">
            <a:avLst/>
          </a:prstGeom>
        </p:spPr>
        <p:txBody>
          <a:bodyPr lIns="0" tIns="0" rIns="0" bIns="0" rtlCol="0" anchor="t">
            <a:spAutoFit/>
          </a:bodyPr>
          <a:lstStyle/>
          <a:p>
            <a:pPr algn="ctr">
              <a:lnSpc>
                <a:spcPts val="2877"/>
              </a:lnSpc>
              <a:spcBef>
                <a:spcPct val="0"/>
              </a:spcBef>
            </a:pPr>
            <a:r>
              <a:rPr lang="en-US" sz="2055" b="1" spc="513">
                <a:solidFill>
                  <a:srgbClr val="FFFFFF"/>
                </a:solidFill>
                <a:latin typeface="Open Sans 2 Bold"/>
                <a:ea typeface="Open Sans 2 Bold"/>
                <a:cs typeface="Open Sans 2 Bold"/>
                <a:sym typeface="Open Sans 2 Bold"/>
              </a:rPr>
              <a:t>34%</a:t>
            </a:r>
          </a:p>
        </p:txBody>
      </p:sp>
      <p:sp>
        <p:nvSpPr>
          <p:cNvPr id="24" name="TextBox 24"/>
          <p:cNvSpPr txBox="1"/>
          <p:nvPr/>
        </p:nvSpPr>
        <p:spPr>
          <a:xfrm>
            <a:off x="11244045" y="4215038"/>
            <a:ext cx="1842135" cy="347838"/>
          </a:xfrm>
          <a:prstGeom prst="rect">
            <a:avLst/>
          </a:prstGeom>
        </p:spPr>
        <p:txBody>
          <a:bodyPr lIns="0" tIns="0" rIns="0" bIns="0" rtlCol="0" anchor="t">
            <a:spAutoFit/>
          </a:bodyPr>
          <a:lstStyle/>
          <a:p>
            <a:pPr algn="ctr">
              <a:lnSpc>
                <a:spcPts val="2877"/>
              </a:lnSpc>
              <a:spcBef>
                <a:spcPct val="0"/>
              </a:spcBef>
            </a:pPr>
            <a:r>
              <a:rPr lang="en-US" sz="2055" b="1" spc="513">
                <a:solidFill>
                  <a:srgbClr val="FFFFFF"/>
                </a:solidFill>
                <a:latin typeface="Open Sans 2 Bold"/>
                <a:ea typeface="Open Sans 2 Bold"/>
                <a:cs typeface="Open Sans 2 Bold"/>
                <a:sym typeface="Open Sans 2 Bold"/>
              </a:rPr>
              <a:t>32%</a:t>
            </a:r>
          </a:p>
        </p:txBody>
      </p:sp>
      <p:sp>
        <p:nvSpPr>
          <p:cNvPr id="25" name="TextBox 25"/>
          <p:cNvSpPr txBox="1"/>
          <p:nvPr/>
        </p:nvSpPr>
        <p:spPr>
          <a:xfrm>
            <a:off x="3151660" y="7221059"/>
            <a:ext cx="10317210" cy="925830"/>
          </a:xfrm>
          <a:prstGeom prst="rect">
            <a:avLst/>
          </a:prstGeom>
        </p:spPr>
        <p:txBody>
          <a:bodyPr lIns="0" tIns="0" rIns="0" bIns="0" rtlCol="0" anchor="t">
            <a:spAutoFit/>
          </a:bodyPr>
          <a:lstStyle/>
          <a:p>
            <a:pPr algn="just">
              <a:lnSpc>
                <a:spcPts val="2520"/>
              </a:lnSpc>
            </a:pPr>
            <a:r>
              <a:rPr lang="en-US" sz="1800" b="1">
                <a:solidFill>
                  <a:srgbClr val="FFFFFF"/>
                </a:solidFill>
                <a:latin typeface="Open Sans 2 Bold"/>
                <a:ea typeface="Open Sans 2 Bold"/>
                <a:cs typeface="Open Sans 2 Bold"/>
                <a:sym typeface="Open Sans 2 Bold"/>
              </a:rPr>
              <a:t>Hell’s Kitchen and Astoria are our highest revenue-generating stores bringing in about 34%  each of the total revenue of R88. 602</a:t>
            </a:r>
          </a:p>
          <a:p>
            <a:pPr algn="just">
              <a:lnSpc>
                <a:spcPts val="2520"/>
              </a:lnSpc>
            </a:pPr>
            <a:r>
              <a:rPr lang="en-US" sz="1800" b="1">
                <a:solidFill>
                  <a:srgbClr val="FFFFFF"/>
                </a:solidFill>
                <a:latin typeface="Open Sans 2 Bold"/>
                <a:ea typeface="Open Sans 2 Bold"/>
                <a:cs typeface="Open Sans 2 Bold"/>
                <a:sym typeface="Open Sans 2 Bold"/>
              </a:rPr>
              <a:t>Our Lower Manhattan store however, does not lag far behind, at 32%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44854" y="3083513"/>
            <a:ext cx="1282528" cy="0"/>
          </a:xfrm>
          <a:prstGeom prst="line">
            <a:avLst/>
          </a:prstGeom>
          <a:ln w="19050" cap="flat">
            <a:solidFill>
              <a:srgbClr val="000000"/>
            </a:solidFill>
            <a:prstDash val="solid"/>
            <a:headEnd type="none" w="sm" len="sm"/>
            <a:tailEnd type="none" w="sm" len="sm"/>
          </a:ln>
        </p:spPr>
        <p:txBody>
          <a:bodyPr/>
          <a:lstStyle/>
          <a:p>
            <a:endParaRPr lang="en-ZA"/>
          </a:p>
        </p:txBody>
      </p:sp>
      <p:grpSp>
        <p:nvGrpSpPr>
          <p:cNvPr id="3" name="Group 3"/>
          <p:cNvGrpSpPr/>
          <p:nvPr/>
        </p:nvGrpSpPr>
        <p:grpSpPr>
          <a:xfrm>
            <a:off x="0" y="2239663"/>
            <a:ext cx="14863159" cy="8047337"/>
            <a:chOff x="0" y="0"/>
            <a:chExt cx="3914577" cy="2119463"/>
          </a:xfrm>
        </p:grpSpPr>
        <p:sp>
          <p:nvSpPr>
            <p:cNvPr id="4" name="Freeform 4"/>
            <p:cNvSpPr/>
            <p:nvPr/>
          </p:nvSpPr>
          <p:spPr>
            <a:xfrm>
              <a:off x="0" y="0"/>
              <a:ext cx="3914577" cy="2119463"/>
            </a:xfrm>
            <a:custGeom>
              <a:avLst/>
              <a:gdLst/>
              <a:ahLst/>
              <a:cxnLst/>
              <a:rect l="l" t="t" r="r" b="b"/>
              <a:pathLst>
                <a:path w="3914577" h="2119463">
                  <a:moveTo>
                    <a:pt x="0" y="0"/>
                  </a:moveTo>
                  <a:lnTo>
                    <a:pt x="3914577" y="0"/>
                  </a:lnTo>
                  <a:lnTo>
                    <a:pt x="3914577" y="2119463"/>
                  </a:lnTo>
                  <a:lnTo>
                    <a:pt x="0" y="2119463"/>
                  </a:lnTo>
                  <a:close/>
                </a:path>
              </a:pathLst>
            </a:custGeom>
            <a:solidFill>
              <a:srgbClr val="372926"/>
            </a:solidFill>
          </p:spPr>
          <p:txBody>
            <a:bodyPr/>
            <a:lstStyle/>
            <a:p>
              <a:endParaRPr lang="en-ZA"/>
            </a:p>
          </p:txBody>
        </p:sp>
        <p:sp>
          <p:nvSpPr>
            <p:cNvPr id="5" name="TextBox 5"/>
            <p:cNvSpPr txBox="1"/>
            <p:nvPr/>
          </p:nvSpPr>
          <p:spPr>
            <a:xfrm>
              <a:off x="0" y="-38100"/>
              <a:ext cx="3914577" cy="2157563"/>
            </a:xfrm>
            <a:prstGeom prst="rect">
              <a:avLst/>
            </a:prstGeom>
          </p:spPr>
          <p:txBody>
            <a:bodyPr lIns="50800" tIns="50800" rIns="50800" bIns="50800" rtlCol="0" anchor="ctr"/>
            <a:lstStyle/>
            <a:p>
              <a:pPr algn="ctr">
                <a:lnSpc>
                  <a:spcPts val="2877"/>
                </a:lnSpc>
              </a:pPr>
              <a:endParaRPr/>
            </a:p>
          </p:txBody>
        </p:sp>
      </p:grpSp>
      <p:grpSp>
        <p:nvGrpSpPr>
          <p:cNvPr id="6" name="Group 6"/>
          <p:cNvGrpSpPr/>
          <p:nvPr/>
        </p:nvGrpSpPr>
        <p:grpSpPr>
          <a:xfrm>
            <a:off x="15573308" y="1682331"/>
            <a:ext cx="1685992" cy="8604669"/>
            <a:chOff x="0" y="0"/>
            <a:chExt cx="812800" cy="4148225"/>
          </a:xfrm>
        </p:grpSpPr>
        <p:sp>
          <p:nvSpPr>
            <p:cNvPr id="7" name="Freeform 7"/>
            <p:cNvSpPr/>
            <p:nvPr/>
          </p:nvSpPr>
          <p:spPr>
            <a:xfrm>
              <a:off x="0" y="0"/>
              <a:ext cx="812800" cy="4148225"/>
            </a:xfrm>
            <a:custGeom>
              <a:avLst/>
              <a:gdLst/>
              <a:ahLst/>
              <a:cxnLst/>
              <a:rect l="l" t="t" r="r" b="b"/>
              <a:pathLst>
                <a:path w="812800" h="4148225">
                  <a:moveTo>
                    <a:pt x="0" y="0"/>
                  </a:moveTo>
                  <a:lnTo>
                    <a:pt x="812800" y="0"/>
                  </a:lnTo>
                  <a:lnTo>
                    <a:pt x="812800" y="4148225"/>
                  </a:lnTo>
                  <a:lnTo>
                    <a:pt x="0" y="4148225"/>
                  </a:lnTo>
                  <a:close/>
                </a:path>
              </a:pathLst>
            </a:custGeom>
            <a:solidFill>
              <a:srgbClr val="E6DACE"/>
            </a:solidFill>
          </p:spPr>
          <p:txBody>
            <a:bodyPr/>
            <a:lstStyle/>
            <a:p>
              <a:endParaRPr lang="en-ZA"/>
            </a:p>
          </p:txBody>
        </p:sp>
        <p:sp>
          <p:nvSpPr>
            <p:cNvPr id="8" name="TextBox 8"/>
            <p:cNvSpPr txBox="1"/>
            <p:nvPr/>
          </p:nvSpPr>
          <p:spPr>
            <a:xfrm>
              <a:off x="0" y="-38100"/>
              <a:ext cx="812800" cy="4186325"/>
            </a:xfrm>
            <a:prstGeom prst="rect">
              <a:avLst/>
            </a:prstGeom>
          </p:spPr>
          <p:txBody>
            <a:bodyPr lIns="50800" tIns="50800" rIns="50800" bIns="50800" rtlCol="0" anchor="ctr"/>
            <a:lstStyle/>
            <a:p>
              <a:pPr algn="ctr">
                <a:lnSpc>
                  <a:spcPts val="2877"/>
                </a:lnSpc>
              </a:pPr>
              <a:endParaRPr/>
            </a:p>
          </p:txBody>
        </p:sp>
      </p:grpSp>
      <p:grpSp>
        <p:nvGrpSpPr>
          <p:cNvPr id="9" name="Group 9"/>
          <p:cNvGrpSpPr/>
          <p:nvPr/>
        </p:nvGrpSpPr>
        <p:grpSpPr>
          <a:xfrm>
            <a:off x="3791441" y="3116851"/>
            <a:ext cx="13467859" cy="6141449"/>
            <a:chOff x="0" y="0"/>
            <a:chExt cx="17957146" cy="8188599"/>
          </a:xfrm>
        </p:grpSpPr>
        <p:pic>
          <p:nvPicPr>
            <p:cNvPr id="10" name="Picture 10"/>
            <p:cNvPicPr>
              <a:picLocks noChangeAspect="1"/>
            </p:cNvPicPr>
            <p:nvPr/>
          </p:nvPicPr>
          <p:blipFill>
            <a:blip r:embed="rId2"/>
            <a:srcRect t="21233" b="10365"/>
            <a:stretch>
              <a:fillRect/>
            </a:stretch>
          </p:blipFill>
          <p:spPr>
            <a:xfrm flipH="1">
              <a:off x="0" y="0"/>
              <a:ext cx="17957146" cy="8188599"/>
            </a:xfrm>
            <a:prstGeom prst="rect">
              <a:avLst/>
            </a:prstGeom>
          </p:spPr>
        </p:pic>
      </p:grpSp>
      <p:sp>
        <p:nvSpPr>
          <p:cNvPr id="11" name="TextBox 11"/>
          <p:cNvSpPr txBox="1"/>
          <p:nvPr/>
        </p:nvSpPr>
        <p:spPr>
          <a:xfrm>
            <a:off x="1744854" y="908111"/>
            <a:ext cx="6380153" cy="1331519"/>
          </a:xfrm>
          <a:prstGeom prst="rect">
            <a:avLst/>
          </a:prstGeom>
        </p:spPr>
        <p:txBody>
          <a:bodyPr lIns="0" tIns="0" rIns="0" bIns="0" rtlCol="0" anchor="t">
            <a:spAutoFit/>
          </a:bodyPr>
          <a:lstStyle/>
          <a:p>
            <a:pPr algn="l">
              <a:lnSpc>
                <a:spcPts val="10047"/>
              </a:lnSpc>
            </a:pPr>
            <a:r>
              <a:rPr lang="en-US" sz="10047" b="1" spc="-251">
                <a:solidFill>
                  <a:srgbClr val="1C0D08"/>
                </a:solidFill>
                <a:latin typeface="Open Sans 1 Bold"/>
                <a:ea typeface="Open Sans 1 Bold"/>
                <a:cs typeface="Open Sans 1 Bold"/>
                <a:sym typeface="Open Sans 1 Bold"/>
              </a:rPr>
              <a:t>SALES</a:t>
            </a:r>
          </a:p>
        </p:txBody>
      </p:sp>
      <p:grpSp>
        <p:nvGrpSpPr>
          <p:cNvPr id="12" name="Group 12"/>
          <p:cNvGrpSpPr/>
          <p:nvPr/>
        </p:nvGrpSpPr>
        <p:grpSpPr>
          <a:xfrm>
            <a:off x="6158318" y="854345"/>
            <a:ext cx="3470338" cy="1248551"/>
            <a:chOff x="0" y="0"/>
            <a:chExt cx="2517943" cy="905901"/>
          </a:xfrm>
        </p:grpSpPr>
        <p:sp>
          <p:nvSpPr>
            <p:cNvPr id="13" name="Freeform 13"/>
            <p:cNvSpPr/>
            <p:nvPr/>
          </p:nvSpPr>
          <p:spPr>
            <a:xfrm>
              <a:off x="0" y="0"/>
              <a:ext cx="2517944" cy="905901"/>
            </a:xfrm>
            <a:custGeom>
              <a:avLst/>
              <a:gdLst/>
              <a:ahLst/>
              <a:cxnLst/>
              <a:rect l="l" t="t" r="r" b="b"/>
              <a:pathLst>
                <a:path w="2517944" h="905901">
                  <a:moveTo>
                    <a:pt x="0" y="0"/>
                  </a:moveTo>
                  <a:lnTo>
                    <a:pt x="2517944" y="0"/>
                  </a:lnTo>
                  <a:lnTo>
                    <a:pt x="2517944" y="905901"/>
                  </a:lnTo>
                  <a:lnTo>
                    <a:pt x="0" y="905901"/>
                  </a:lnTo>
                  <a:close/>
                </a:path>
              </a:pathLst>
            </a:custGeom>
            <a:solidFill>
              <a:srgbClr val="372926"/>
            </a:solidFill>
          </p:spPr>
          <p:txBody>
            <a:bodyPr/>
            <a:lstStyle/>
            <a:p>
              <a:endParaRPr lang="en-ZA"/>
            </a:p>
          </p:txBody>
        </p:sp>
        <p:sp>
          <p:nvSpPr>
            <p:cNvPr id="14" name="TextBox 14"/>
            <p:cNvSpPr txBox="1"/>
            <p:nvPr/>
          </p:nvSpPr>
          <p:spPr>
            <a:xfrm>
              <a:off x="0" y="-38100"/>
              <a:ext cx="2517943" cy="944001"/>
            </a:xfrm>
            <a:prstGeom prst="rect">
              <a:avLst/>
            </a:prstGeom>
          </p:spPr>
          <p:txBody>
            <a:bodyPr lIns="50800" tIns="50800" rIns="50800" bIns="50800" rtlCol="0" anchor="ctr"/>
            <a:lstStyle/>
            <a:p>
              <a:pPr algn="ctr">
                <a:lnSpc>
                  <a:spcPts val="2877"/>
                </a:lnSpc>
              </a:pPr>
              <a:endParaRPr/>
            </a:p>
          </p:txBody>
        </p:sp>
      </p:grpSp>
      <p:grpSp>
        <p:nvGrpSpPr>
          <p:cNvPr id="15" name="Group 15"/>
          <p:cNvGrpSpPr/>
          <p:nvPr/>
        </p:nvGrpSpPr>
        <p:grpSpPr>
          <a:xfrm>
            <a:off x="407305" y="3116851"/>
            <a:ext cx="2846976" cy="6912683"/>
            <a:chOff x="0" y="0"/>
            <a:chExt cx="749821" cy="1820624"/>
          </a:xfrm>
        </p:grpSpPr>
        <p:sp>
          <p:nvSpPr>
            <p:cNvPr id="16" name="Freeform 16"/>
            <p:cNvSpPr/>
            <p:nvPr/>
          </p:nvSpPr>
          <p:spPr>
            <a:xfrm>
              <a:off x="0" y="0"/>
              <a:ext cx="749821" cy="1820624"/>
            </a:xfrm>
            <a:custGeom>
              <a:avLst/>
              <a:gdLst/>
              <a:ahLst/>
              <a:cxnLst/>
              <a:rect l="l" t="t" r="r" b="b"/>
              <a:pathLst>
                <a:path w="749821" h="1820624">
                  <a:moveTo>
                    <a:pt x="0" y="0"/>
                  </a:moveTo>
                  <a:lnTo>
                    <a:pt x="749821" y="0"/>
                  </a:lnTo>
                  <a:lnTo>
                    <a:pt x="749821" y="1820624"/>
                  </a:lnTo>
                  <a:lnTo>
                    <a:pt x="0" y="1820624"/>
                  </a:lnTo>
                  <a:close/>
                </a:path>
              </a:pathLst>
            </a:custGeom>
            <a:solidFill>
              <a:srgbClr val="854022"/>
            </a:solidFill>
          </p:spPr>
          <p:txBody>
            <a:bodyPr/>
            <a:lstStyle/>
            <a:p>
              <a:endParaRPr lang="en-ZA"/>
            </a:p>
          </p:txBody>
        </p:sp>
        <p:sp>
          <p:nvSpPr>
            <p:cNvPr id="17" name="TextBox 17"/>
            <p:cNvSpPr txBox="1"/>
            <p:nvPr/>
          </p:nvSpPr>
          <p:spPr>
            <a:xfrm>
              <a:off x="0" y="-38100"/>
              <a:ext cx="749821" cy="1858724"/>
            </a:xfrm>
            <a:prstGeom prst="rect">
              <a:avLst/>
            </a:prstGeom>
          </p:spPr>
          <p:txBody>
            <a:bodyPr lIns="50800" tIns="50800" rIns="50800" bIns="50800" rtlCol="0" anchor="ctr"/>
            <a:lstStyle/>
            <a:p>
              <a:pPr algn="ctr">
                <a:lnSpc>
                  <a:spcPts val="2877"/>
                </a:lnSpc>
              </a:pPr>
              <a:endParaRPr/>
            </a:p>
          </p:txBody>
        </p:sp>
      </p:grpSp>
      <p:sp>
        <p:nvSpPr>
          <p:cNvPr id="18" name="Freeform 18"/>
          <p:cNvSpPr/>
          <p:nvPr/>
        </p:nvSpPr>
        <p:spPr>
          <a:xfrm rot="-5400000">
            <a:off x="-1165671" y="5118741"/>
            <a:ext cx="6033169" cy="2352936"/>
          </a:xfrm>
          <a:custGeom>
            <a:avLst/>
            <a:gdLst/>
            <a:ahLst/>
            <a:cxnLst/>
            <a:rect l="l" t="t" r="r" b="b"/>
            <a:pathLst>
              <a:path w="6033169" h="2352936">
                <a:moveTo>
                  <a:pt x="0" y="0"/>
                </a:moveTo>
                <a:lnTo>
                  <a:pt x="6033169" y="0"/>
                </a:lnTo>
                <a:lnTo>
                  <a:pt x="6033169" y="2352936"/>
                </a:lnTo>
                <a:lnTo>
                  <a:pt x="0" y="23529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19" name="TextBox 19"/>
          <p:cNvSpPr txBox="1"/>
          <p:nvPr/>
        </p:nvSpPr>
        <p:spPr>
          <a:xfrm>
            <a:off x="545726" y="9506904"/>
            <a:ext cx="3840783" cy="358775"/>
          </a:xfrm>
          <a:prstGeom prst="rect">
            <a:avLst/>
          </a:prstGeom>
        </p:spPr>
        <p:txBody>
          <a:bodyPr lIns="0" tIns="0" rIns="0" bIns="0" rtlCol="0" anchor="t">
            <a:spAutoFit/>
          </a:bodyPr>
          <a:lstStyle/>
          <a:p>
            <a:pPr algn="l">
              <a:lnSpc>
                <a:spcPts val="2799"/>
              </a:lnSpc>
            </a:pPr>
            <a:r>
              <a:rPr lang="en-US" sz="2499" b="1">
                <a:solidFill>
                  <a:srgbClr val="FFFFFF"/>
                </a:solidFill>
                <a:latin typeface="Open Sans 2 Bold"/>
                <a:ea typeface="Open Sans 2 Bold"/>
                <a:cs typeface="Open Sans 2 Bold"/>
                <a:sym typeface="Open Sans 2 Bold"/>
              </a:rPr>
              <a:t>Smells So Good</a:t>
            </a:r>
          </a:p>
        </p:txBody>
      </p:sp>
      <p:sp>
        <p:nvSpPr>
          <p:cNvPr id="20" name="TextBox 20"/>
          <p:cNvSpPr txBox="1"/>
          <p:nvPr/>
        </p:nvSpPr>
        <p:spPr>
          <a:xfrm>
            <a:off x="15573308" y="1568031"/>
            <a:ext cx="1685992" cy="1467858"/>
          </a:xfrm>
          <a:prstGeom prst="rect">
            <a:avLst/>
          </a:prstGeom>
        </p:spPr>
        <p:txBody>
          <a:bodyPr lIns="0" tIns="0" rIns="0" bIns="0" rtlCol="0" anchor="t">
            <a:spAutoFit/>
          </a:bodyPr>
          <a:lstStyle/>
          <a:p>
            <a:pPr algn="ctr">
              <a:lnSpc>
                <a:spcPts val="12019"/>
              </a:lnSpc>
            </a:pPr>
            <a:r>
              <a:rPr lang="en-US" sz="8585" b="1" spc="-652">
                <a:solidFill>
                  <a:srgbClr val="000000"/>
                </a:solidFill>
                <a:latin typeface="Open Sans 2 Bold"/>
                <a:ea typeface="Open Sans 2 Bold"/>
                <a:cs typeface="Open Sans 2 Bold"/>
                <a:sym typeface="Open Sans 2 Bold"/>
              </a:rPr>
              <a:t>07</a:t>
            </a:r>
          </a:p>
        </p:txBody>
      </p:sp>
      <p:sp>
        <p:nvSpPr>
          <p:cNvPr id="21" name="TextBox 21"/>
          <p:cNvSpPr txBox="1"/>
          <p:nvPr/>
        </p:nvSpPr>
        <p:spPr>
          <a:xfrm>
            <a:off x="6314367" y="1097460"/>
            <a:ext cx="7195404" cy="895671"/>
          </a:xfrm>
          <a:prstGeom prst="rect">
            <a:avLst/>
          </a:prstGeom>
        </p:spPr>
        <p:txBody>
          <a:bodyPr lIns="0" tIns="0" rIns="0" bIns="0" rtlCol="0" anchor="t">
            <a:spAutoFit/>
          </a:bodyPr>
          <a:lstStyle/>
          <a:p>
            <a:pPr algn="l">
              <a:lnSpc>
                <a:spcPts val="6762"/>
              </a:lnSpc>
            </a:pPr>
            <a:r>
              <a:rPr lang="en-US" sz="6762" b="1" spc="-169">
                <a:solidFill>
                  <a:srgbClr val="FFFFFF"/>
                </a:solidFill>
                <a:latin typeface="Open Sans 1 Bold"/>
                <a:ea typeface="Open Sans 1 Bold"/>
                <a:cs typeface="Open Sans 1 Bold"/>
                <a:sym typeface="Open Sans 1 Bold"/>
              </a:rPr>
              <a:t>149 116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769649"/>
            <a:ext cx="16821763" cy="7267536"/>
            <a:chOff x="0" y="0"/>
            <a:chExt cx="4430423" cy="1914084"/>
          </a:xfrm>
        </p:grpSpPr>
        <p:sp>
          <p:nvSpPr>
            <p:cNvPr id="3" name="Freeform 3"/>
            <p:cNvSpPr/>
            <p:nvPr/>
          </p:nvSpPr>
          <p:spPr>
            <a:xfrm>
              <a:off x="0" y="0"/>
              <a:ext cx="4430423" cy="1914084"/>
            </a:xfrm>
            <a:custGeom>
              <a:avLst/>
              <a:gdLst/>
              <a:ahLst/>
              <a:cxnLst/>
              <a:rect l="l" t="t" r="r" b="b"/>
              <a:pathLst>
                <a:path w="4430423" h="1914084">
                  <a:moveTo>
                    <a:pt x="0" y="0"/>
                  </a:moveTo>
                  <a:lnTo>
                    <a:pt x="4430423" y="0"/>
                  </a:lnTo>
                  <a:lnTo>
                    <a:pt x="4430423" y="1914084"/>
                  </a:lnTo>
                  <a:lnTo>
                    <a:pt x="0" y="1914084"/>
                  </a:lnTo>
                  <a:close/>
                </a:path>
              </a:pathLst>
            </a:custGeom>
            <a:solidFill>
              <a:srgbClr val="E6DACE"/>
            </a:solidFill>
          </p:spPr>
          <p:txBody>
            <a:bodyPr/>
            <a:lstStyle/>
            <a:p>
              <a:endParaRPr lang="en-ZA"/>
            </a:p>
          </p:txBody>
        </p:sp>
        <p:sp>
          <p:nvSpPr>
            <p:cNvPr id="4" name="TextBox 4"/>
            <p:cNvSpPr txBox="1"/>
            <p:nvPr/>
          </p:nvSpPr>
          <p:spPr>
            <a:xfrm>
              <a:off x="0" y="-257175"/>
              <a:ext cx="4430423" cy="2171259"/>
            </a:xfrm>
            <a:prstGeom prst="rect">
              <a:avLst/>
            </a:prstGeom>
          </p:spPr>
          <p:txBody>
            <a:bodyPr lIns="50800" tIns="50800" rIns="50800" bIns="50800" rtlCol="0" anchor="ctr"/>
            <a:lstStyle/>
            <a:p>
              <a:pPr algn="ctr">
                <a:lnSpc>
                  <a:spcPts val="5331"/>
                </a:lnSpc>
              </a:pPr>
              <a:endParaRPr/>
            </a:p>
          </p:txBody>
        </p:sp>
      </p:grpSp>
      <p:grpSp>
        <p:nvGrpSpPr>
          <p:cNvPr id="5" name="Group 5"/>
          <p:cNvGrpSpPr/>
          <p:nvPr/>
        </p:nvGrpSpPr>
        <p:grpSpPr>
          <a:xfrm>
            <a:off x="0" y="0"/>
            <a:ext cx="3318673" cy="3150800"/>
            <a:chOff x="0" y="0"/>
            <a:chExt cx="4424897" cy="4201067"/>
          </a:xfrm>
        </p:grpSpPr>
        <p:pic>
          <p:nvPicPr>
            <p:cNvPr id="6" name="Picture 6"/>
            <p:cNvPicPr>
              <a:picLocks noChangeAspect="1"/>
            </p:cNvPicPr>
            <p:nvPr/>
          </p:nvPicPr>
          <p:blipFill>
            <a:blip r:embed="rId2"/>
            <a:srcRect t="12023" b="12023"/>
            <a:stretch>
              <a:fillRect/>
            </a:stretch>
          </p:blipFill>
          <p:spPr>
            <a:xfrm>
              <a:off x="0" y="0"/>
              <a:ext cx="4424897" cy="4201067"/>
            </a:xfrm>
            <a:prstGeom prst="rect">
              <a:avLst/>
            </a:prstGeom>
          </p:spPr>
        </p:pic>
      </p:grpSp>
      <p:grpSp>
        <p:nvGrpSpPr>
          <p:cNvPr id="7" name="Group 7"/>
          <p:cNvGrpSpPr/>
          <p:nvPr/>
        </p:nvGrpSpPr>
        <p:grpSpPr>
          <a:xfrm>
            <a:off x="1028700" y="7807169"/>
            <a:ext cx="16821763" cy="3147702"/>
            <a:chOff x="0" y="0"/>
            <a:chExt cx="4430423" cy="829024"/>
          </a:xfrm>
        </p:grpSpPr>
        <p:sp>
          <p:nvSpPr>
            <p:cNvPr id="8" name="Freeform 8"/>
            <p:cNvSpPr/>
            <p:nvPr/>
          </p:nvSpPr>
          <p:spPr>
            <a:xfrm>
              <a:off x="0" y="0"/>
              <a:ext cx="4430423" cy="829024"/>
            </a:xfrm>
            <a:custGeom>
              <a:avLst/>
              <a:gdLst/>
              <a:ahLst/>
              <a:cxnLst/>
              <a:rect l="l" t="t" r="r" b="b"/>
              <a:pathLst>
                <a:path w="4430423" h="829024">
                  <a:moveTo>
                    <a:pt x="0" y="0"/>
                  </a:moveTo>
                  <a:lnTo>
                    <a:pt x="4430423" y="0"/>
                  </a:lnTo>
                  <a:lnTo>
                    <a:pt x="4430423" y="829024"/>
                  </a:lnTo>
                  <a:lnTo>
                    <a:pt x="0" y="829024"/>
                  </a:lnTo>
                  <a:close/>
                </a:path>
              </a:pathLst>
            </a:custGeom>
            <a:solidFill>
              <a:srgbClr val="1C0D08"/>
            </a:solidFill>
          </p:spPr>
          <p:txBody>
            <a:bodyPr/>
            <a:lstStyle/>
            <a:p>
              <a:endParaRPr lang="en-ZA"/>
            </a:p>
          </p:txBody>
        </p:sp>
        <p:sp>
          <p:nvSpPr>
            <p:cNvPr id="9" name="TextBox 9"/>
            <p:cNvSpPr txBox="1"/>
            <p:nvPr/>
          </p:nvSpPr>
          <p:spPr>
            <a:xfrm>
              <a:off x="0" y="-257175"/>
              <a:ext cx="4430423" cy="1086199"/>
            </a:xfrm>
            <a:prstGeom prst="rect">
              <a:avLst/>
            </a:prstGeom>
          </p:spPr>
          <p:txBody>
            <a:bodyPr lIns="50800" tIns="50800" rIns="50800" bIns="50800" rtlCol="0" anchor="ctr"/>
            <a:lstStyle/>
            <a:p>
              <a:pPr algn="ctr">
                <a:lnSpc>
                  <a:spcPts val="5331"/>
                </a:lnSpc>
              </a:pPr>
              <a:endParaRPr/>
            </a:p>
          </p:txBody>
        </p:sp>
      </p:grpSp>
      <p:sp>
        <p:nvSpPr>
          <p:cNvPr id="10" name="TextBox 10"/>
          <p:cNvSpPr txBox="1"/>
          <p:nvPr/>
        </p:nvSpPr>
        <p:spPr>
          <a:xfrm>
            <a:off x="6208870" y="1143000"/>
            <a:ext cx="6966244" cy="846037"/>
          </a:xfrm>
          <a:prstGeom prst="rect">
            <a:avLst/>
          </a:prstGeom>
        </p:spPr>
        <p:txBody>
          <a:bodyPr lIns="0" tIns="0" rIns="0" bIns="0" rtlCol="0" anchor="t">
            <a:spAutoFit/>
          </a:bodyPr>
          <a:lstStyle/>
          <a:p>
            <a:pPr algn="l">
              <a:lnSpc>
                <a:spcPts val="6308"/>
              </a:lnSpc>
            </a:pPr>
            <a:r>
              <a:rPr lang="en-US" sz="6308" b="1" spc="-157">
                <a:solidFill>
                  <a:srgbClr val="000000"/>
                </a:solidFill>
                <a:latin typeface="Open Sans 1 Bold"/>
                <a:ea typeface="Open Sans 1 Bold"/>
                <a:cs typeface="Open Sans 1 Bold"/>
                <a:sym typeface="Open Sans 1 Bold"/>
              </a:rPr>
              <a:t>TOTAL SALES </a:t>
            </a:r>
          </a:p>
        </p:txBody>
      </p:sp>
      <p:grpSp>
        <p:nvGrpSpPr>
          <p:cNvPr id="11" name="Group 11"/>
          <p:cNvGrpSpPr/>
          <p:nvPr/>
        </p:nvGrpSpPr>
        <p:grpSpPr>
          <a:xfrm>
            <a:off x="12089682" y="539633"/>
            <a:ext cx="5787016" cy="1938471"/>
            <a:chOff x="0" y="0"/>
            <a:chExt cx="1524152" cy="510544"/>
          </a:xfrm>
        </p:grpSpPr>
        <p:sp>
          <p:nvSpPr>
            <p:cNvPr id="12" name="Freeform 12"/>
            <p:cNvSpPr/>
            <p:nvPr/>
          </p:nvSpPr>
          <p:spPr>
            <a:xfrm>
              <a:off x="0" y="0"/>
              <a:ext cx="1524152" cy="510544"/>
            </a:xfrm>
            <a:custGeom>
              <a:avLst/>
              <a:gdLst/>
              <a:ahLst/>
              <a:cxnLst/>
              <a:rect l="l" t="t" r="r" b="b"/>
              <a:pathLst>
                <a:path w="1524152" h="510544">
                  <a:moveTo>
                    <a:pt x="0" y="0"/>
                  </a:moveTo>
                  <a:lnTo>
                    <a:pt x="1524152" y="0"/>
                  </a:lnTo>
                  <a:lnTo>
                    <a:pt x="1524152" y="510544"/>
                  </a:lnTo>
                  <a:lnTo>
                    <a:pt x="0" y="510544"/>
                  </a:lnTo>
                  <a:close/>
                </a:path>
              </a:pathLst>
            </a:custGeom>
            <a:solidFill>
              <a:srgbClr val="1C0D08"/>
            </a:solidFill>
          </p:spPr>
          <p:txBody>
            <a:bodyPr/>
            <a:lstStyle/>
            <a:p>
              <a:endParaRPr lang="en-ZA"/>
            </a:p>
          </p:txBody>
        </p:sp>
        <p:sp>
          <p:nvSpPr>
            <p:cNvPr id="13" name="TextBox 13"/>
            <p:cNvSpPr txBox="1"/>
            <p:nvPr/>
          </p:nvSpPr>
          <p:spPr>
            <a:xfrm>
              <a:off x="0" y="-257175"/>
              <a:ext cx="1524152" cy="767719"/>
            </a:xfrm>
            <a:prstGeom prst="rect">
              <a:avLst/>
            </a:prstGeom>
          </p:spPr>
          <p:txBody>
            <a:bodyPr lIns="50800" tIns="50800" rIns="50800" bIns="50800" rtlCol="0" anchor="ctr"/>
            <a:lstStyle/>
            <a:p>
              <a:pPr algn="ctr">
                <a:lnSpc>
                  <a:spcPts val="5331"/>
                </a:lnSpc>
              </a:pPr>
              <a:endParaRPr/>
            </a:p>
          </p:txBody>
        </p:sp>
      </p:grpSp>
      <p:sp>
        <p:nvSpPr>
          <p:cNvPr id="14" name="Freeform 14"/>
          <p:cNvSpPr/>
          <p:nvPr/>
        </p:nvSpPr>
        <p:spPr>
          <a:xfrm>
            <a:off x="1843993" y="3150800"/>
            <a:ext cx="10245689" cy="4186020"/>
          </a:xfrm>
          <a:custGeom>
            <a:avLst/>
            <a:gdLst/>
            <a:ahLst/>
            <a:cxnLst/>
            <a:rect l="l" t="t" r="r" b="b"/>
            <a:pathLst>
              <a:path w="10245689" h="4186020">
                <a:moveTo>
                  <a:pt x="0" y="0"/>
                </a:moveTo>
                <a:lnTo>
                  <a:pt x="10245689" y="0"/>
                </a:lnTo>
                <a:lnTo>
                  <a:pt x="10245689" y="4186020"/>
                </a:lnTo>
                <a:lnTo>
                  <a:pt x="0" y="4186020"/>
                </a:lnTo>
                <a:lnTo>
                  <a:pt x="0" y="0"/>
                </a:lnTo>
                <a:close/>
              </a:path>
            </a:pathLst>
          </a:custGeom>
          <a:blipFill>
            <a:blip r:embed="rId3"/>
            <a:stretch>
              <a:fillRect l="-1096" t="-10852" r="-1096" b="-9520"/>
            </a:stretch>
          </a:blipFill>
        </p:spPr>
        <p:txBody>
          <a:bodyPr/>
          <a:lstStyle/>
          <a:p>
            <a:endParaRPr lang="en-ZA"/>
          </a:p>
        </p:txBody>
      </p:sp>
      <p:grpSp>
        <p:nvGrpSpPr>
          <p:cNvPr id="15" name="Group 15"/>
          <p:cNvGrpSpPr/>
          <p:nvPr/>
        </p:nvGrpSpPr>
        <p:grpSpPr>
          <a:xfrm>
            <a:off x="12089682" y="2554771"/>
            <a:ext cx="5609216" cy="5013523"/>
            <a:chOff x="0" y="0"/>
            <a:chExt cx="1477324" cy="1320434"/>
          </a:xfrm>
        </p:grpSpPr>
        <p:sp>
          <p:nvSpPr>
            <p:cNvPr id="16" name="Freeform 16"/>
            <p:cNvSpPr/>
            <p:nvPr/>
          </p:nvSpPr>
          <p:spPr>
            <a:xfrm>
              <a:off x="0" y="0"/>
              <a:ext cx="1477324" cy="1320434"/>
            </a:xfrm>
            <a:custGeom>
              <a:avLst/>
              <a:gdLst/>
              <a:ahLst/>
              <a:cxnLst/>
              <a:rect l="l" t="t" r="r" b="b"/>
              <a:pathLst>
                <a:path w="1477324" h="1320434">
                  <a:moveTo>
                    <a:pt x="0" y="0"/>
                  </a:moveTo>
                  <a:lnTo>
                    <a:pt x="1477324" y="0"/>
                  </a:lnTo>
                  <a:lnTo>
                    <a:pt x="1477324" y="1320434"/>
                  </a:lnTo>
                  <a:lnTo>
                    <a:pt x="0" y="1320434"/>
                  </a:lnTo>
                  <a:close/>
                </a:path>
              </a:pathLst>
            </a:custGeom>
            <a:solidFill>
              <a:srgbClr val="FFFFFF"/>
            </a:solidFill>
          </p:spPr>
          <p:txBody>
            <a:bodyPr/>
            <a:lstStyle/>
            <a:p>
              <a:endParaRPr lang="en-ZA"/>
            </a:p>
          </p:txBody>
        </p:sp>
        <p:sp>
          <p:nvSpPr>
            <p:cNvPr id="17" name="TextBox 17"/>
            <p:cNvSpPr txBox="1"/>
            <p:nvPr/>
          </p:nvSpPr>
          <p:spPr>
            <a:xfrm>
              <a:off x="0" y="-38100"/>
              <a:ext cx="1477324" cy="1358534"/>
            </a:xfrm>
            <a:prstGeom prst="rect">
              <a:avLst/>
            </a:prstGeom>
          </p:spPr>
          <p:txBody>
            <a:bodyPr lIns="50800" tIns="50800" rIns="50800" bIns="50800" rtlCol="0" anchor="ctr"/>
            <a:lstStyle/>
            <a:p>
              <a:pPr algn="ctr">
                <a:lnSpc>
                  <a:spcPts val="2877"/>
                </a:lnSpc>
              </a:pPr>
              <a:endParaRPr/>
            </a:p>
          </p:txBody>
        </p:sp>
      </p:grpSp>
      <p:sp>
        <p:nvSpPr>
          <p:cNvPr id="18" name="Freeform 18"/>
          <p:cNvSpPr/>
          <p:nvPr/>
        </p:nvSpPr>
        <p:spPr>
          <a:xfrm>
            <a:off x="12390344" y="3150800"/>
            <a:ext cx="5007893" cy="3821465"/>
          </a:xfrm>
          <a:custGeom>
            <a:avLst/>
            <a:gdLst/>
            <a:ahLst/>
            <a:cxnLst/>
            <a:rect l="l" t="t" r="r" b="b"/>
            <a:pathLst>
              <a:path w="5007893" h="3821465">
                <a:moveTo>
                  <a:pt x="0" y="0"/>
                </a:moveTo>
                <a:lnTo>
                  <a:pt x="5007893" y="0"/>
                </a:lnTo>
                <a:lnTo>
                  <a:pt x="5007893" y="3821466"/>
                </a:lnTo>
                <a:lnTo>
                  <a:pt x="0" y="3821466"/>
                </a:lnTo>
                <a:lnTo>
                  <a:pt x="0" y="0"/>
                </a:lnTo>
                <a:close/>
              </a:path>
            </a:pathLst>
          </a:custGeom>
          <a:blipFill>
            <a:blip r:embed="rId4"/>
            <a:stretch>
              <a:fillRect l="-1580" t="-10570" r="-2496" b="-3650"/>
            </a:stretch>
          </a:blipFill>
        </p:spPr>
        <p:txBody>
          <a:bodyPr/>
          <a:lstStyle/>
          <a:p>
            <a:endParaRPr lang="en-ZA"/>
          </a:p>
        </p:txBody>
      </p:sp>
      <p:sp>
        <p:nvSpPr>
          <p:cNvPr id="19" name="TextBox 19"/>
          <p:cNvSpPr txBox="1"/>
          <p:nvPr/>
        </p:nvSpPr>
        <p:spPr>
          <a:xfrm>
            <a:off x="12500984" y="1093365"/>
            <a:ext cx="5197915" cy="895671"/>
          </a:xfrm>
          <a:prstGeom prst="rect">
            <a:avLst/>
          </a:prstGeom>
        </p:spPr>
        <p:txBody>
          <a:bodyPr lIns="0" tIns="0" rIns="0" bIns="0" rtlCol="0" anchor="t">
            <a:spAutoFit/>
          </a:bodyPr>
          <a:lstStyle/>
          <a:p>
            <a:pPr algn="ctr">
              <a:lnSpc>
                <a:spcPts val="6762"/>
              </a:lnSpc>
            </a:pPr>
            <a:r>
              <a:rPr lang="en-US" sz="6762" b="1" spc="-169">
                <a:solidFill>
                  <a:srgbClr val="FFFFFF"/>
                </a:solidFill>
                <a:latin typeface="Open Sans 1 Bold"/>
                <a:ea typeface="Open Sans 1 Bold"/>
                <a:cs typeface="Open Sans 1 Bold"/>
                <a:sym typeface="Open Sans 1 Bold"/>
              </a:rPr>
              <a:t>149 116</a:t>
            </a:r>
          </a:p>
        </p:txBody>
      </p:sp>
      <p:sp>
        <p:nvSpPr>
          <p:cNvPr id="20" name="TextBox 20"/>
          <p:cNvSpPr txBox="1"/>
          <p:nvPr/>
        </p:nvSpPr>
        <p:spPr>
          <a:xfrm>
            <a:off x="2513012" y="8387335"/>
            <a:ext cx="11130976" cy="993685"/>
          </a:xfrm>
          <a:prstGeom prst="rect">
            <a:avLst/>
          </a:prstGeom>
        </p:spPr>
        <p:txBody>
          <a:bodyPr lIns="0" tIns="0" rIns="0" bIns="0" rtlCol="0" anchor="t">
            <a:spAutoFit/>
          </a:bodyPr>
          <a:lstStyle/>
          <a:p>
            <a:pPr marL="412326" lvl="1" indent="-206163" algn="just">
              <a:lnSpc>
                <a:spcPts val="2673"/>
              </a:lnSpc>
              <a:buFont typeface="Arial"/>
              <a:buChar char="•"/>
            </a:pPr>
            <a:r>
              <a:rPr lang="en-US" sz="1909" b="1">
                <a:solidFill>
                  <a:srgbClr val="FFFFFF"/>
                </a:solidFill>
                <a:latin typeface="Open Sans 2 Bold"/>
                <a:ea typeface="Open Sans 2 Bold"/>
                <a:cs typeface="Open Sans 2 Bold"/>
                <a:sym typeface="Open Sans 2 Bold"/>
              </a:rPr>
              <a:t>Mirroring our revenue trend over the past 6 months, more than 50% of our sales were generated during  the last quarter (April, May and June).</a:t>
            </a:r>
          </a:p>
          <a:p>
            <a:pPr marL="412326" lvl="1" indent="-206163" algn="just">
              <a:lnSpc>
                <a:spcPts val="2673"/>
              </a:lnSpc>
              <a:buFont typeface="Arial"/>
              <a:buChar char="•"/>
            </a:pPr>
            <a:r>
              <a:rPr lang="en-US" sz="1909" b="1">
                <a:solidFill>
                  <a:srgbClr val="FFFFFF"/>
                </a:solidFill>
                <a:latin typeface="Open Sans 2 Bold"/>
                <a:ea typeface="Open Sans 2 Bold"/>
                <a:cs typeface="Open Sans 2 Bold"/>
                <a:sym typeface="Open Sans 2 Bold"/>
              </a:rPr>
              <a:t>A majority of our sales are from low spenders, followed by medium spenders.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026140" cy="6785129"/>
            <a:chOff x="0" y="0"/>
            <a:chExt cx="8034853" cy="9046839"/>
          </a:xfrm>
        </p:grpSpPr>
        <p:pic>
          <p:nvPicPr>
            <p:cNvPr id="3" name="Picture 3"/>
            <p:cNvPicPr>
              <a:picLocks noChangeAspect="1"/>
            </p:cNvPicPr>
            <p:nvPr/>
          </p:nvPicPr>
          <p:blipFill>
            <a:blip r:embed="rId2"/>
            <a:srcRect t="4962" b="4962"/>
            <a:stretch>
              <a:fillRect/>
            </a:stretch>
          </p:blipFill>
          <p:spPr>
            <a:xfrm>
              <a:off x="0" y="0"/>
              <a:ext cx="8034853" cy="9046839"/>
            </a:xfrm>
            <a:prstGeom prst="rect">
              <a:avLst/>
            </a:prstGeom>
          </p:spPr>
        </p:pic>
      </p:grpSp>
      <p:grpSp>
        <p:nvGrpSpPr>
          <p:cNvPr id="4" name="Group 4"/>
          <p:cNvGrpSpPr/>
          <p:nvPr/>
        </p:nvGrpSpPr>
        <p:grpSpPr>
          <a:xfrm>
            <a:off x="12740657" y="4948474"/>
            <a:ext cx="5634877" cy="5555239"/>
            <a:chOff x="0" y="0"/>
            <a:chExt cx="7513169" cy="7406985"/>
          </a:xfrm>
        </p:grpSpPr>
        <p:pic>
          <p:nvPicPr>
            <p:cNvPr id="5" name="Picture 5"/>
            <p:cNvPicPr>
              <a:picLocks noChangeAspect="1"/>
            </p:cNvPicPr>
            <p:nvPr/>
          </p:nvPicPr>
          <p:blipFill>
            <a:blip r:embed="rId3"/>
            <a:srcRect t="10565" b="10565"/>
            <a:stretch>
              <a:fillRect/>
            </a:stretch>
          </p:blipFill>
          <p:spPr>
            <a:xfrm>
              <a:off x="0" y="0"/>
              <a:ext cx="7513169" cy="7406985"/>
            </a:xfrm>
            <a:prstGeom prst="rect">
              <a:avLst/>
            </a:prstGeom>
          </p:spPr>
        </p:pic>
      </p:grpSp>
      <p:grpSp>
        <p:nvGrpSpPr>
          <p:cNvPr id="6" name="Group 6"/>
          <p:cNvGrpSpPr/>
          <p:nvPr/>
        </p:nvGrpSpPr>
        <p:grpSpPr>
          <a:xfrm>
            <a:off x="-79254" y="6785129"/>
            <a:ext cx="13020515" cy="3501871"/>
            <a:chOff x="0" y="0"/>
            <a:chExt cx="3429272" cy="922303"/>
          </a:xfrm>
        </p:grpSpPr>
        <p:sp>
          <p:nvSpPr>
            <p:cNvPr id="7" name="Freeform 7"/>
            <p:cNvSpPr/>
            <p:nvPr/>
          </p:nvSpPr>
          <p:spPr>
            <a:xfrm>
              <a:off x="0" y="0"/>
              <a:ext cx="3429272" cy="922303"/>
            </a:xfrm>
            <a:custGeom>
              <a:avLst/>
              <a:gdLst/>
              <a:ahLst/>
              <a:cxnLst/>
              <a:rect l="l" t="t" r="r" b="b"/>
              <a:pathLst>
                <a:path w="3429272" h="922303">
                  <a:moveTo>
                    <a:pt x="0" y="0"/>
                  </a:moveTo>
                  <a:lnTo>
                    <a:pt x="3429272" y="0"/>
                  </a:lnTo>
                  <a:lnTo>
                    <a:pt x="3429272" y="922303"/>
                  </a:lnTo>
                  <a:lnTo>
                    <a:pt x="0" y="922303"/>
                  </a:lnTo>
                  <a:close/>
                </a:path>
              </a:pathLst>
            </a:custGeom>
            <a:solidFill>
              <a:srgbClr val="1C0D08"/>
            </a:solidFill>
          </p:spPr>
          <p:txBody>
            <a:bodyPr/>
            <a:lstStyle/>
            <a:p>
              <a:endParaRPr lang="en-ZA"/>
            </a:p>
          </p:txBody>
        </p:sp>
        <p:sp>
          <p:nvSpPr>
            <p:cNvPr id="8" name="TextBox 8"/>
            <p:cNvSpPr txBox="1"/>
            <p:nvPr/>
          </p:nvSpPr>
          <p:spPr>
            <a:xfrm>
              <a:off x="0" y="-257175"/>
              <a:ext cx="3429272" cy="1179478"/>
            </a:xfrm>
            <a:prstGeom prst="rect">
              <a:avLst/>
            </a:prstGeom>
          </p:spPr>
          <p:txBody>
            <a:bodyPr lIns="50800" tIns="50800" rIns="50800" bIns="50800" rtlCol="0" anchor="ctr"/>
            <a:lstStyle/>
            <a:p>
              <a:pPr algn="ctr">
                <a:lnSpc>
                  <a:spcPts val="5331"/>
                </a:lnSpc>
              </a:pPr>
              <a:endParaRPr/>
            </a:p>
          </p:txBody>
        </p:sp>
      </p:grpSp>
      <p:grpSp>
        <p:nvGrpSpPr>
          <p:cNvPr id="9" name="Group 9"/>
          <p:cNvGrpSpPr/>
          <p:nvPr/>
        </p:nvGrpSpPr>
        <p:grpSpPr>
          <a:xfrm>
            <a:off x="1970899" y="1028700"/>
            <a:ext cx="11047743" cy="7118788"/>
            <a:chOff x="0" y="0"/>
            <a:chExt cx="2909694" cy="1874907"/>
          </a:xfrm>
        </p:grpSpPr>
        <p:sp>
          <p:nvSpPr>
            <p:cNvPr id="10" name="Freeform 10"/>
            <p:cNvSpPr/>
            <p:nvPr/>
          </p:nvSpPr>
          <p:spPr>
            <a:xfrm>
              <a:off x="0" y="0"/>
              <a:ext cx="2909694" cy="1874907"/>
            </a:xfrm>
            <a:custGeom>
              <a:avLst/>
              <a:gdLst/>
              <a:ahLst/>
              <a:cxnLst/>
              <a:rect l="l" t="t" r="r" b="b"/>
              <a:pathLst>
                <a:path w="2909694" h="1874907">
                  <a:moveTo>
                    <a:pt x="0" y="0"/>
                  </a:moveTo>
                  <a:lnTo>
                    <a:pt x="2909694" y="0"/>
                  </a:lnTo>
                  <a:lnTo>
                    <a:pt x="2909694" y="1874907"/>
                  </a:lnTo>
                  <a:lnTo>
                    <a:pt x="0" y="1874907"/>
                  </a:lnTo>
                  <a:close/>
                </a:path>
              </a:pathLst>
            </a:custGeom>
            <a:solidFill>
              <a:srgbClr val="E6DACE"/>
            </a:solidFill>
          </p:spPr>
          <p:txBody>
            <a:bodyPr/>
            <a:lstStyle/>
            <a:p>
              <a:endParaRPr lang="en-ZA"/>
            </a:p>
          </p:txBody>
        </p:sp>
        <p:sp>
          <p:nvSpPr>
            <p:cNvPr id="11" name="TextBox 11"/>
            <p:cNvSpPr txBox="1"/>
            <p:nvPr/>
          </p:nvSpPr>
          <p:spPr>
            <a:xfrm>
              <a:off x="0" y="-257175"/>
              <a:ext cx="2909694" cy="2132082"/>
            </a:xfrm>
            <a:prstGeom prst="rect">
              <a:avLst/>
            </a:prstGeom>
          </p:spPr>
          <p:txBody>
            <a:bodyPr lIns="50800" tIns="50800" rIns="50800" bIns="50800" rtlCol="0" anchor="ctr"/>
            <a:lstStyle/>
            <a:p>
              <a:pPr algn="ctr">
                <a:lnSpc>
                  <a:spcPts val="5331"/>
                </a:lnSpc>
              </a:pPr>
              <a:endParaRPr/>
            </a:p>
          </p:txBody>
        </p:sp>
      </p:grpSp>
      <p:sp>
        <p:nvSpPr>
          <p:cNvPr id="12" name="Freeform 12"/>
          <p:cNvSpPr/>
          <p:nvPr/>
        </p:nvSpPr>
        <p:spPr>
          <a:xfrm>
            <a:off x="1970899" y="2826315"/>
            <a:ext cx="11107523" cy="4452765"/>
          </a:xfrm>
          <a:custGeom>
            <a:avLst/>
            <a:gdLst/>
            <a:ahLst/>
            <a:cxnLst/>
            <a:rect l="l" t="t" r="r" b="b"/>
            <a:pathLst>
              <a:path w="11107523" h="4452765">
                <a:moveTo>
                  <a:pt x="0" y="0"/>
                </a:moveTo>
                <a:lnTo>
                  <a:pt x="11107523" y="0"/>
                </a:lnTo>
                <a:lnTo>
                  <a:pt x="11107523" y="4452765"/>
                </a:lnTo>
                <a:lnTo>
                  <a:pt x="0" y="4452765"/>
                </a:lnTo>
                <a:lnTo>
                  <a:pt x="0" y="0"/>
                </a:lnTo>
                <a:close/>
              </a:path>
            </a:pathLst>
          </a:custGeom>
          <a:blipFill>
            <a:blip r:embed="rId4"/>
            <a:stretch>
              <a:fillRect l="-4819" t="-10959" r="-11030" b="-8609"/>
            </a:stretch>
          </a:blipFill>
        </p:spPr>
        <p:txBody>
          <a:bodyPr/>
          <a:lstStyle/>
          <a:p>
            <a:endParaRPr lang="en-ZA"/>
          </a:p>
        </p:txBody>
      </p:sp>
      <p:sp>
        <p:nvSpPr>
          <p:cNvPr id="13" name="TextBox 13"/>
          <p:cNvSpPr txBox="1"/>
          <p:nvPr/>
        </p:nvSpPr>
        <p:spPr>
          <a:xfrm>
            <a:off x="2591067" y="1133475"/>
            <a:ext cx="10649098" cy="1493604"/>
          </a:xfrm>
          <a:prstGeom prst="rect">
            <a:avLst/>
          </a:prstGeom>
        </p:spPr>
        <p:txBody>
          <a:bodyPr lIns="0" tIns="0" rIns="0" bIns="0" rtlCol="0" anchor="t">
            <a:spAutoFit/>
          </a:bodyPr>
          <a:lstStyle/>
          <a:p>
            <a:pPr algn="l">
              <a:lnSpc>
                <a:spcPts val="5727"/>
              </a:lnSpc>
            </a:pPr>
            <a:r>
              <a:rPr lang="en-US" sz="5727" b="1" spc="-143">
                <a:solidFill>
                  <a:srgbClr val="000000"/>
                </a:solidFill>
                <a:latin typeface="Open Sans 1 Bold"/>
                <a:ea typeface="Open Sans 1 Bold"/>
                <a:cs typeface="Open Sans 1 Bold"/>
                <a:sym typeface="Open Sans 1 Bold"/>
              </a:rPr>
              <a:t>SALES DISTRIBUTION BY WEEKDAY AND STORE</a:t>
            </a:r>
          </a:p>
        </p:txBody>
      </p:sp>
      <p:grpSp>
        <p:nvGrpSpPr>
          <p:cNvPr id="14" name="Group 14"/>
          <p:cNvGrpSpPr/>
          <p:nvPr/>
        </p:nvGrpSpPr>
        <p:grpSpPr>
          <a:xfrm>
            <a:off x="12653123" y="527903"/>
            <a:ext cx="6143758" cy="4524795"/>
            <a:chOff x="0" y="0"/>
            <a:chExt cx="4457674" cy="3283017"/>
          </a:xfrm>
        </p:grpSpPr>
        <p:sp>
          <p:nvSpPr>
            <p:cNvPr id="15" name="Freeform 15"/>
            <p:cNvSpPr/>
            <p:nvPr/>
          </p:nvSpPr>
          <p:spPr>
            <a:xfrm>
              <a:off x="0" y="0"/>
              <a:ext cx="4457674" cy="3283017"/>
            </a:xfrm>
            <a:custGeom>
              <a:avLst/>
              <a:gdLst/>
              <a:ahLst/>
              <a:cxnLst/>
              <a:rect l="l" t="t" r="r" b="b"/>
              <a:pathLst>
                <a:path w="4457674" h="3283017">
                  <a:moveTo>
                    <a:pt x="0" y="0"/>
                  </a:moveTo>
                  <a:lnTo>
                    <a:pt x="4457674" y="0"/>
                  </a:lnTo>
                  <a:lnTo>
                    <a:pt x="4457674" y="3283017"/>
                  </a:lnTo>
                  <a:lnTo>
                    <a:pt x="0" y="3283017"/>
                  </a:lnTo>
                  <a:close/>
                </a:path>
              </a:pathLst>
            </a:custGeom>
            <a:solidFill>
              <a:srgbClr val="372926"/>
            </a:solidFill>
          </p:spPr>
          <p:txBody>
            <a:bodyPr/>
            <a:lstStyle/>
            <a:p>
              <a:endParaRPr lang="en-ZA"/>
            </a:p>
          </p:txBody>
        </p:sp>
        <p:sp>
          <p:nvSpPr>
            <p:cNvPr id="16" name="TextBox 16"/>
            <p:cNvSpPr txBox="1"/>
            <p:nvPr/>
          </p:nvSpPr>
          <p:spPr>
            <a:xfrm>
              <a:off x="0" y="-38100"/>
              <a:ext cx="4457674" cy="3321117"/>
            </a:xfrm>
            <a:prstGeom prst="rect">
              <a:avLst/>
            </a:prstGeom>
          </p:spPr>
          <p:txBody>
            <a:bodyPr lIns="50800" tIns="50800" rIns="50800" bIns="50800" rtlCol="0" anchor="ctr"/>
            <a:lstStyle/>
            <a:p>
              <a:pPr algn="ctr">
                <a:lnSpc>
                  <a:spcPts val="2877"/>
                </a:lnSpc>
              </a:pPr>
              <a:endParaRPr/>
            </a:p>
          </p:txBody>
        </p:sp>
      </p:grpSp>
      <p:sp>
        <p:nvSpPr>
          <p:cNvPr id="17" name="Freeform 17"/>
          <p:cNvSpPr/>
          <p:nvPr/>
        </p:nvSpPr>
        <p:spPr>
          <a:xfrm>
            <a:off x="12941261" y="846484"/>
            <a:ext cx="5155747" cy="3887632"/>
          </a:xfrm>
          <a:custGeom>
            <a:avLst/>
            <a:gdLst/>
            <a:ahLst/>
            <a:cxnLst/>
            <a:rect l="l" t="t" r="r" b="b"/>
            <a:pathLst>
              <a:path w="5155747" h="3887632">
                <a:moveTo>
                  <a:pt x="0" y="0"/>
                </a:moveTo>
                <a:lnTo>
                  <a:pt x="5155747" y="0"/>
                </a:lnTo>
                <a:lnTo>
                  <a:pt x="5155747" y="3887632"/>
                </a:lnTo>
                <a:lnTo>
                  <a:pt x="0" y="3887632"/>
                </a:lnTo>
                <a:lnTo>
                  <a:pt x="0" y="0"/>
                </a:lnTo>
                <a:close/>
              </a:path>
            </a:pathLst>
          </a:custGeom>
          <a:blipFill>
            <a:blip r:embed="rId5"/>
            <a:stretch>
              <a:fillRect l="-9305" t="-16389"/>
            </a:stretch>
          </a:blipFill>
        </p:spPr>
        <p:txBody>
          <a:bodyPr/>
          <a:lstStyle/>
          <a:p>
            <a:endParaRPr lang="en-ZA"/>
          </a:p>
        </p:txBody>
      </p:sp>
      <p:sp>
        <p:nvSpPr>
          <p:cNvPr id="18" name="TextBox 18"/>
          <p:cNvSpPr txBox="1"/>
          <p:nvPr/>
        </p:nvSpPr>
        <p:spPr>
          <a:xfrm>
            <a:off x="1287431" y="8660765"/>
            <a:ext cx="9689067" cy="1240155"/>
          </a:xfrm>
          <a:prstGeom prst="rect">
            <a:avLst/>
          </a:prstGeom>
        </p:spPr>
        <p:txBody>
          <a:bodyPr lIns="0" tIns="0" rIns="0" bIns="0" rtlCol="0" anchor="t">
            <a:spAutoFit/>
          </a:bodyPr>
          <a:lstStyle/>
          <a:p>
            <a:pPr algn="just">
              <a:lnSpc>
                <a:spcPts val="2520"/>
              </a:lnSpc>
            </a:pPr>
            <a:r>
              <a:rPr lang="en-US" sz="1800" b="1">
                <a:solidFill>
                  <a:srgbClr val="FFFFFF"/>
                </a:solidFill>
                <a:latin typeface="Open Sans 2 Bold"/>
                <a:ea typeface="Open Sans 2 Bold"/>
                <a:cs typeface="Open Sans 2 Bold"/>
                <a:sym typeface="Open Sans 2 Bold"/>
              </a:rPr>
              <a:t>Similarly, Mondays, Wednesdays, Thursdays and Fridays are the days where we generate most of our sales (our busiest days).</a:t>
            </a:r>
          </a:p>
          <a:p>
            <a:pPr algn="just">
              <a:lnSpc>
                <a:spcPts val="2520"/>
              </a:lnSpc>
            </a:pPr>
            <a:r>
              <a:rPr lang="en-US" sz="1800" b="1">
                <a:solidFill>
                  <a:srgbClr val="FFFFFF"/>
                </a:solidFill>
                <a:latin typeface="Open Sans 2 Bold"/>
                <a:ea typeface="Open Sans 2 Bold"/>
                <a:cs typeface="Open Sans 2 Bold"/>
                <a:sym typeface="Open Sans 2 Bold"/>
              </a:rPr>
              <a:t>Hell’s Kitchen and Astoria  are our highest sales generating stores at 34%, followed by Lower Manhatan at 32%.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736</Words>
  <Application>Microsoft Office PowerPoint</Application>
  <PresentationFormat>Custom</PresentationFormat>
  <Paragraphs>82</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Inter</vt:lpstr>
      <vt:lpstr>Open Sans 1</vt:lpstr>
      <vt:lpstr>Open Sans 2 Bold</vt:lpstr>
      <vt:lpstr>Open Sans 1 Bold</vt:lpstr>
      <vt:lpstr>Inter Bold</vt:lpstr>
      <vt:lpstr>Open Sans 2</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BrightCo Presentation</dc:title>
  <dc:creator>Ebrahim Williams</dc:creator>
  <cp:lastModifiedBy>Ebrahim Williams</cp:lastModifiedBy>
  <cp:revision>1</cp:revision>
  <dcterms:created xsi:type="dcterms:W3CDTF">2006-08-16T00:00:00Z</dcterms:created>
  <dcterms:modified xsi:type="dcterms:W3CDTF">2025-06-29T23:24:50Z</dcterms:modified>
  <dc:identifier>DAGrq6SAW5M</dc:identifier>
</cp:coreProperties>
</file>